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5" r:id="rId1"/>
  </p:sldMasterIdLst>
  <p:notesMasterIdLst>
    <p:notesMasterId r:id="rId18"/>
  </p:notesMasterIdLst>
  <p:sldIdLst>
    <p:sldId id="256" r:id="rId2"/>
    <p:sldId id="260" r:id="rId3"/>
    <p:sldId id="272" r:id="rId4"/>
    <p:sldId id="261" r:id="rId5"/>
    <p:sldId id="262" r:id="rId6"/>
    <p:sldId id="273" r:id="rId7"/>
    <p:sldId id="275" r:id="rId8"/>
    <p:sldId id="274" r:id="rId9"/>
    <p:sldId id="276" r:id="rId10"/>
    <p:sldId id="263" r:id="rId11"/>
    <p:sldId id="265" r:id="rId12"/>
    <p:sldId id="267" r:id="rId13"/>
    <p:sldId id="266"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44"/>
    <p:restoredTop sz="81586"/>
  </p:normalViewPr>
  <p:slideViewPr>
    <p:cSldViewPr snapToGrid="0">
      <p:cViewPr varScale="1">
        <p:scale>
          <a:sx n="84" d="100"/>
          <a:sy n="84" d="100"/>
        </p:scale>
        <p:origin x="200" y="7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E9D14-637B-0640-BB96-8312875E31CD}" type="datetimeFigureOut">
              <a:rPr lang="en-US" smtClean="0"/>
              <a:t>4/27/24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502C7-324A-8141-9FD1-10B49886E23C}" type="slidenum">
              <a:rPr lang="en-US" smtClean="0"/>
              <a:t>‹#›</a:t>
            </a:fld>
            <a:endParaRPr lang="en-US"/>
          </a:p>
        </p:txBody>
      </p:sp>
    </p:spTree>
    <p:extLst>
      <p:ext uri="{BB962C8B-B14F-4D97-AF65-F5344CB8AC3E}">
        <p14:creationId xmlns:p14="http://schemas.microsoft.com/office/powerpoint/2010/main" val="2371814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so me.</a:t>
            </a:r>
          </a:p>
        </p:txBody>
      </p:sp>
      <p:sp>
        <p:nvSpPr>
          <p:cNvPr id="4" name="Slide Number Placeholder 3"/>
          <p:cNvSpPr>
            <a:spLocks noGrp="1"/>
          </p:cNvSpPr>
          <p:nvPr>
            <p:ph type="sldNum" sz="quarter" idx="5"/>
          </p:nvPr>
        </p:nvSpPr>
        <p:spPr/>
        <p:txBody>
          <a:bodyPr/>
          <a:lstStyle/>
          <a:p>
            <a:fld id="{AAF502C7-324A-8141-9FD1-10B49886E23C}" type="slidenum">
              <a:rPr lang="en-US" smtClean="0"/>
              <a:t>1</a:t>
            </a:fld>
            <a:endParaRPr lang="en-US"/>
          </a:p>
        </p:txBody>
      </p:sp>
    </p:spTree>
    <p:extLst>
      <p:ext uri="{BB962C8B-B14F-4D97-AF65-F5344CB8AC3E}">
        <p14:creationId xmlns:p14="http://schemas.microsoft.com/office/powerpoint/2010/main" val="206596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502C7-324A-8141-9FD1-10B49886E23C}" type="slidenum">
              <a:rPr lang="en-US" smtClean="0"/>
              <a:t>2</a:t>
            </a:fld>
            <a:endParaRPr lang="en-US"/>
          </a:p>
        </p:txBody>
      </p:sp>
    </p:spTree>
    <p:extLst>
      <p:ext uri="{BB962C8B-B14F-4D97-AF65-F5344CB8AC3E}">
        <p14:creationId xmlns:p14="http://schemas.microsoft.com/office/powerpoint/2010/main" val="2773621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502C7-324A-8141-9FD1-10B49886E23C}" type="slidenum">
              <a:rPr lang="en-US" smtClean="0"/>
              <a:t>3</a:t>
            </a:fld>
            <a:endParaRPr lang="en-US"/>
          </a:p>
        </p:txBody>
      </p:sp>
    </p:spTree>
    <p:extLst>
      <p:ext uri="{BB962C8B-B14F-4D97-AF65-F5344CB8AC3E}">
        <p14:creationId xmlns:p14="http://schemas.microsoft.com/office/powerpoint/2010/main" val="2067654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502C7-324A-8141-9FD1-10B49886E23C}" type="slidenum">
              <a:rPr lang="en-US" smtClean="0"/>
              <a:t>4</a:t>
            </a:fld>
            <a:endParaRPr lang="en-US"/>
          </a:p>
        </p:txBody>
      </p:sp>
    </p:spTree>
    <p:extLst>
      <p:ext uri="{BB962C8B-B14F-4D97-AF65-F5344CB8AC3E}">
        <p14:creationId xmlns:p14="http://schemas.microsoft.com/office/powerpoint/2010/main" val="2541627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502C7-324A-8141-9FD1-10B49886E23C}" type="slidenum">
              <a:rPr lang="en-US" smtClean="0"/>
              <a:t>7</a:t>
            </a:fld>
            <a:endParaRPr lang="en-US"/>
          </a:p>
        </p:txBody>
      </p:sp>
    </p:spTree>
    <p:extLst>
      <p:ext uri="{BB962C8B-B14F-4D97-AF65-F5344CB8AC3E}">
        <p14:creationId xmlns:p14="http://schemas.microsoft.com/office/powerpoint/2010/main" val="2152384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502C7-324A-8141-9FD1-10B49886E23C}" type="slidenum">
              <a:rPr lang="en-US" smtClean="0"/>
              <a:t>16</a:t>
            </a:fld>
            <a:endParaRPr lang="en-US"/>
          </a:p>
        </p:txBody>
      </p:sp>
    </p:spTree>
    <p:extLst>
      <p:ext uri="{BB962C8B-B14F-4D97-AF65-F5344CB8AC3E}">
        <p14:creationId xmlns:p14="http://schemas.microsoft.com/office/powerpoint/2010/main" val="3382288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784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119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21285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1771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4/27/24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899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4/27/24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6506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4/27/24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3411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3781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54008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800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5367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60232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791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4/27/24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3165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4/27/24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9101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7973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0943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4/27/24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59953421"/>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q-tD53DnP-k?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4.xml"/><Relationship Id="rId5" Type="http://schemas.openxmlformats.org/officeDocument/2006/relationships/image" Target="../media/image17.sv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9.sv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Bench in the park">
            <a:extLst>
              <a:ext uri="{FF2B5EF4-FFF2-40B4-BE49-F238E27FC236}">
                <a16:creationId xmlns:a16="http://schemas.microsoft.com/office/drawing/2014/main" id="{BB926179-E4B7-FA54-2F7F-90E2E3EA9944}"/>
              </a:ext>
            </a:extLst>
          </p:cNvPr>
          <p:cNvPicPr>
            <a:picLocks noChangeAspect="1"/>
          </p:cNvPicPr>
          <p:nvPr/>
        </p:nvPicPr>
        <p:blipFill rotWithShape="1">
          <a:blip r:embed="rId3">
            <a:alphaModFix amt="35000"/>
          </a:blip>
          <a:srcRect b="15414"/>
          <a:stretch/>
        </p:blipFill>
        <p:spPr>
          <a:xfrm>
            <a:off x="20" y="10"/>
            <a:ext cx="12191980" cy="6857990"/>
          </a:xfrm>
          <a:prstGeom prst="rect">
            <a:avLst/>
          </a:prstGeom>
        </p:spPr>
      </p:pic>
      <p:sp>
        <p:nvSpPr>
          <p:cNvPr id="2" name="Title 1">
            <a:extLst>
              <a:ext uri="{FF2B5EF4-FFF2-40B4-BE49-F238E27FC236}">
                <a16:creationId xmlns:a16="http://schemas.microsoft.com/office/drawing/2014/main" id="{1B4B436F-DF6E-0D39-E3C1-C03B62F86C86}"/>
              </a:ext>
            </a:extLst>
          </p:cNvPr>
          <p:cNvSpPr>
            <a:spLocks noGrp="1"/>
          </p:cNvSpPr>
          <p:nvPr>
            <p:ph type="ctrTitle"/>
          </p:nvPr>
        </p:nvSpPr>
        <p:spPr/>
        <p:txBody>
          <a:bodyPr>
            <a:normAutofit/>
          </a:bodyPr>
          <a:lstStyle/>
          <a:p>
            <a:r>
              <a:rPr lang="en-US" dirty="0"/>
              <a:t>Finding Mastery</a:t>
            </a:r>
          </a:p>
        </p:txBody>
      </p:sp>
      <p:sp>
        <p:nvSpPr>
          <p:cNvPr id="3" name="Subtitle 2">
            <a:extLst>
              <a:ext uri="{FF2B5EF4-FFF2-40B4-BE49-F238E27FC236}">
                <a16:creationId xmlns:a16="http://schemas.microsoft.com/office/drawing/2014/main" id="{D79D2415-9162-29E5-592D-086CB5484531}"/>
              </a:ext>
            </a:extLst>
          </p:cNvPr>
          <p:cNvSpPr>
            <a:spLocks noGrp="1"/>
          </p:cNvSpPr>
          <p:nvPr>
            <p:ph type="subTitle" idx="1"/>
          </p:nvPr>
        </p:nvSpPr>
        <p:spPr/>
        <p:txBody>
          <a:bodyPr>
            <a:normAutofit/>
          </a:bodyPr>
          <a:lstStyle/>
          <a:p>
            <a:r>
              <a:rPr lang="en-US">
                <a:solidFill>
                  <a:schemeClr val="tx1">
                    <a:lumMod val="65000"/>
                    <a:lumOff val="35000"/>
                  </a:schemeClr>
                </a:solidFill>
              </a:rPr>
              <a:t>29 Avril 2024</a:t>
            </a:r>
          </a:p>
        </p:txBody>
      </p:sp>
    </p:spTree>
    <p:extLst>
      <p:ext uri="{BB962C8B-B14F-4D97-AF65-F5344CB8AC3E}">
        <p14:creationId xmlns:p14="http://schemas.microsoft.com/office/powerpoint/2010/main" val="39994261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FDC707-7B75-B3E8-E8F4-ADF8D251F1D7}"/>
              </a:ext>
            </a:extLst>
          </p:cNvPr>
          <p:cNvPicPr>
            <a:picLocks noChangeAspect="1"/>
          </p:cNvPicPr>
          <p:nvPr/>
        </p:nvPicPr>
        <p:blipFill rotWithShape="1">
          <a:blip r:embed="rId3">
            <a:alphaModFix amt="35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3F273E87-762C-D8A0-4DC4-968BC804D3C5}"/>
              </a:ext>
            </a:extLst>
          </p:cNvPr>
          <p:cNvSpPr>
            <a:spLocks noGrp="1"/>
          </p:cNvSpPr>
          <p:nvPr>
            <p:ph type="title"/>
          </p:nvPr>
        </p:nvSpPr>
        <p:spPr>
          <a:xfrm>
            <a:off x="1751012" y="1300785"/>
            <a:ext cx="8689976" cy="2509213"/>
          </a:xfrm>
        </p:spPr>
        <p:txBody>
          <a:bodyPr vert="horz" lIns="91440" tIns="45720" rIns="91440" bIns="45720" rtlCol="0" anchor="b">
            <a:normAutofit/>
          </a:bodyPr>
          <a:lstStyle/>
          <a:p>
            <a:r>
              <a:rPr lang="en-US" sz="4800" dirty="0"/>
              <a:t>What does mastery look like in our lives?</a:t>
            </a:r>
          </a:p>
        </p:txBody>
      </p:sp>
    </p:spTree>
    <p:extLst>
      <p:ext uri="{BB962C8B-B14F-4D97-AF65-F5344CB8AC3E}">
        <p14:creationId xmlns:p14="http://schemas.microsoft.com/office/powerpoint/2010/main" val="30424175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FDC707-7B75-B3E8-E8F4-ADF8D251F1D7}"/>
              </a:ext>
            </a:extLst>
          </p:cNvPr>
          <p:cNvPicPr>
            <a:picLocks noChangeAspect="1"/>
          </p:cNvPicPr>
          <p:nvPr/>
        </p:nvPicPr>
        <p:blipFill rotWithShape="1">
          <a:blip r:embed="rId3">
            <a:alphaModFix amt="35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3F273E87-762C-D8A0-4DC4-968BC804D3C5}"/>
              </a:ext>
            </a:extLst>
          </p:cNvPr>
          <p:cNvSpPr>
            <a:spLocks noGrp="1"/>
          </p:cNvSpPr>
          <p:nvPr>
            <p:ph type="title"/>
          </p:nvPr>
        </p:nvSpPr>
        <p:spPr>
          <a:xfrm>
            <a:off x="1751012" y="1300785"/>
            <a:ext cx="8689976" cy="2509213"/>
          </a:xfrm>
        </p:spPr>
        <p:txBody>
          <a:bodyPr vert="horz" lIns="91440" tIns="45720" rIns="91440" bIns="45720" rtlCol="0" anchor="b">
            <a:normAutofit/>
          </a:bodyPr>
          <a:lstStyle/>
          <a:p>
            <a:r>
              <a:rPr lang="en-US" sz="4800" dirty="0"/>
              <a:t>Share a story of mastery</a:t>
            </a:r>
          </a:p>
        </p:txBody>
      </p:sp>
    </p:spTree>
    <p:extLst>
      <p:ext uri="{BB962C8B-B14F-4D97-AF65-F5344CB8AC3E}">
        <p14:creationId xmlns:p14="http://schemas.microsoft.com/office/powerpoint/2010/main" val="27863311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077A4-A6D6-DBE3-2AD2-D6484A101C08}"/>
              </a:ext>
            </a:extLst>
          </p:cNvPr>
          <p:cNvSpPr>
            <a:spLocks noGrp="1"/>
          </p:cNvSpPr>
          <p:nvPr>
            <p:ph type="title"/>
          </p:nvPr>
        </p:nvSpPr>
        <p:spPr/>
        <p:txBody>
          <a:bodyPr vert="horz" lIns="91440" tIns="45720" rIns="91440" bIns="45720" rtlCol="0" anchor="ctr">
            <a:normAutofit/>
          </a:bodyPr>
          <a:lstStyle/>
          <a:p>
            <a:r>
              <a:rPr lang="en-US" dirty="0"/>
              <a:t>mastery lessons</a:t>
            </a:r>
          </a:p>
        </p:txBody>
      </p:sp>
      <p:sp>
        <p:nvSpPr>
          <p:cNvPr id="11" name="Oval 10">
            <a:extLst>
              <a:ext uri="{FF2B5EF4-FFF2-40B4-BE49-F238E27FC236}">
                <a16:creationId xmlns:a16="http://schemas.microsoft.com/office/drawing/2014/main" id="{970DE743-D1D9-DA3A-5F3E-05546922CA9A}"/>
              </a:ext>
            </a:extLst>
          </p:cNvPr>
          <p:cNvSpPr/>
          <p:nvPr/>
        </p:nvSpPr>
        <p:spPr>
          <a:xfrm>
            <a:off x="4217842" y="2532475"/>
            <a:ext cx="2325338" cy="2086843"/>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BFFB5555-E175-27D6-28F3-1732398BF104}"/>
              </a:ext>
            </a:extLst>
          </p:cNvPr>
          <p:cNvSpPr/>
          <p:nvPr/>
        </p:nvSpPr>
        <p:spPr>
          <a:xfrm>
            <a:off x="5648820" y="2532475"/>
            <a:ext cx="2325338" cy="2086843"/>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90682B3D-4A2E-7D04-0A34-545A05C3029F}"/>
              </a:ext>
            </a:extLst>
          </p:cNvPr>
          <p:cNvSpPr/>
          <p:nvPr/>
        </p:nvSpPr>
        <p:spPr>
          <a:xfrm>
            <a:off x="4933331" y="3474699"/>
            <a:ext cx="2325338" cy="2086843"/>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9517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Rectangle 11">
            <a:extLst>
              <a:ext uri="{FF2B5EF4-FFF2-40B4-BE49-F238E27FC236}">
                <a16:creationId xmlns:a16="http://schemas.microsoft.com/office/drawing/2014/main" id="{2255CADE-DCE0-447F-B290-2AE78E5E5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9472E9C-0750-B21D-CA2A-7316FBB246A6}"/>
              </a:ext>
            </a:extLst>
          </p:cNvPr>
          <p:cNvPicPr>
            <a:picLocks noChangeAspect="1"/>
          </p:cNvPicPr>
          <p:nvPr/>
        </p:nvPicPr>
        <p:blipFill rotWithShape="1">
          <a:blip r:embed="rId4"/>
          <a:srcRect l="19228" r="-1" b="-1"/>
          <a:stretch/>
        </p:blipFill>
        <p:spPr>
          <a:xfrm>
            <a:off x="8860" y="10"/>
            <a:ext cx="6924201" cy="6857990"/>
          </a:xfrm>
          <a:prstGeom prst="rect">
            <a:avLst/>
          </a:prstGeom>
        </p:spPr>
      </p:pic>
      <p:sp>
        <p:nvSpPr>
          <p:cNvPr id="14" name="Rectangle 13">
            <a:extLst>
              <a:ext uri="{FF2B5EF4-FFF2-40B4-BE49-F238E27FC236}">
                <a16:creationId xmlns:a16="http://schemas.microsoft.com/office/drawing/2014/main" id="{4245587C-701C-48A1-9B6B-10C3DF81A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330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E5CF545-7AAF-4A13-8871-089E929E85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F74F0A-1062-F11F-6B94-04DEBD86E3F2}"/>
              </a:ext>
            </a:extLst>
          </p:cNvPr>
          <p:cNvSpPr>
            <a:spLocks noGrp="1"/>
          </p:cNvSpPr>
          <p:nvPr>
            <p:ph type="title"/>
          </p:nvPr>
        </p:nvSpPr>
        <p:spPr>
          <a:xfrm>
            <a:off x="7570382" y="1358901"/>
            <a:ext cx="3707844" cy="2730498"/>
          </a:xfrm>
        </p:spPr>
        <p:txBody>
          <a:bodyPr vert="horz" lIns="91440" tIns="45720" rIns="91440" bIns="45720" rtlCol="0" anchor="b">
            <a:normAutofit/>
          </a:bodyPr>
          <a:lstStyle/>
          <a:p>
            <a:r>
              <a:rPr lang="en-US" sz="4800"/>
              <a:t>Collective teacher efficacy</a:t>
            </a:r>
          </a:p>
        </p:txBody>
      </p:sp>
    </p:spTree>
    <p:extLst>
      <p:ext uri="{BB962C8B-B14F-4D97-AF65-F5344CB8AC3E}">
        <p14:creationId xmlns:p14="http://schemas.microsoft.com/office/powerpoint/2010/main" val="408605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7155C6E-91BF-431D-9052-685726DFE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E5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9B92EA-70A3-4CD0-A35F-D144D7F0F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descr="Hattie: Collective Teacher Efficacy">
            <a:hlinkClick r:id="" action="ppaction://media"/>
            <a:extLst>
              <a:ext uri="{FF2B5EF4-FFF2-40B4-BE49-F238E27FC236}">
                <a16:creationId xmlns:a16="http://schemas.microsoft.com/office/drawing/2014/main" id="{DD6C4B5E-1EE6-75B6-7C9F-AEDD7FE70D30}"/>
              </a:ext>
            </a:extLst>
          </p:cNvPr>
          <p:cNvPicPr>
            <a:picLocks noRot="1" noChangeAspect="1"/>
          </p:cNvPicPr>
          <p:nvPr>
            <a:videoFile r:link="rId1"/>
          </p:nvPr>
        </p:nvPicPr>
        <p:blipFill>
          <a:blip r:embed="rId3"/>
          <a:stretch>
            <a:fillRect/>
          </a:stretch>
        </p:blipFill>
        <p:spPr>
          <a:xfrm>
            <a:off x="1165853" y="643467"/>
            <a:ext cx="9860293" cy="5571066"/>
          </a:xfrm>
          <a:prstGeom prst="rect">
            <a:avLst/>
          </a:prstGeom>
        </p:spPr>
      </p:pic>
    </p:spTree>
    <p:extLst>
      <p:ext uri="{BB962C8B-B14F-4D97-AF65-F5344CB8AC3E}">
        <p14:creationId xmlns:p14="http://schemas.microsoft.com/office/powerpoint/2010/main" val="2456386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BECDBB2-914C-44DE-B171-6F7946196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a:extLst>
              <a:ext uri="{FF2B5EF4-FFF2-40B4-BE49-F238E27FC236}">
                <a16:creationId xmlns:a16="http://schemas.microsoft.com/office/drawing/2014/main" id="{1D5C6008-3DE6-42B7-AED2-68544F325B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chart with text on it&#10;&#10;Description automatically generated with medium confidence">
            <a:extLst>
              <a:ext uri="{FF2B5EF4-FFF2-40B4-BE49-F238E27FC236}">
                <a16:creationId xmlns:a16="http://schemas.microsoft.com/office/drawing/2014/main" id="{6C7B67E5-8128-B38C-7D37-F1B638BEF851}"/>
              </a:ext>
            </a:extLst>
          </p:cNvPr>
          <p:cNvPicPr>
            <a:picLocks noChangeAspect="1"/>
          </p:cNvPicPr>
          <p:nvPr/>
        </p:nvPicPr>
        <p:blipFill rotWithShape="1">
          <a:blip r:embed="rId4">
            <a:extLst>
              <a:ext uri="{28A0092B-C50C-407E-A947-70E740481C1C}">
                <a14:useLocalDpi xmlns:a14="http://schemas.microsoft.com/office/drawing/2010/main" val="0"/>
              </a:ext>
            </a:extLst>
          </a:blip>
          <a:srcRect t="10863" b="7435"/>
          <a:stretch/>
        </p:blipFill>
        <p:spPr>
          <a:xfrm>
            <a:off x="-197581" y="10"/>
            <a:ext cx="12389581" cy="6857990"/>
          </a:xfrm>
          <a:prstGeom prst="rect">
            <a:avLst/>
          </a:prstGeom>
        </p:spPr>
      </p:pic>
      <p:pic>
        <p:nvPicPr>
          <p:cNvPr id="11" name="Picture 10">
            <a:extLst>
              <a:ext uri="{FF2B5EF4-FFF2-40B4-BE49-F238E27FC236}">
                <a16:creationId xmlns:a16="http://schemas.microsoft.com/office/drawing/2014/main" id="{5D09915C-7FC3-45EF-BDD0-6393ACE446E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97584" y="-2"/>
            <a:ext cx="12192000" cy="6858000"/>
          </a:xfrm>
          <a:prstGeom prst="rect">
            <a:avLst/>
          </a:prstGeom>
        </p:spPr>
      </p:pic>
    </p:spTree>
    <p:extLst>
      <p:ext uri="{BB962C8B-B14F-4D97-AF65-F5344CB8AC3E}">
        <p14:creationId xmlns:p14="http://schemas.microsoft.com/office/powerpoint/2010/main" val="3895427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E607C4-A0A1-44FA-981D-EA3B813963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creenshot of a cell phone&#10;&#10;Description automatically generated">
            <a:extLst>
              <a:ext uri="{FF2B5EF4-FFF2-40B4-BE49-F238E27FC236}">
                <a16:creationId xmlns:a16="http://schemas.microsoft.com/office/drawing/2014/main" id="{001D0522-90D5-5CF3-5208-8D7C4642F7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6902" y="643466"/>
            <a:ext cx="8878195" cy="5571067"/>
          </a:xfrm>
          <a:prstGeom prst="rect">
            <a:avLst/>
          </a:prstGeom>
        </p:spPr>
      </p:pic>
      <p:pic>
        <p:nvPicPr>
          <p:cNvPr id="9" name="Picture 8">
            <a:extLst>
              <a:ext uri="{FF2B5EF4-FFF2-40B4-BE49-F238E27FC236}">
                <a16:creationId xmlns:a16="http://schemas.microsoft.com/office/drawing/2014/main" id="{08D97526-B9D9-4257-B6A9-9D79889749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9070150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3DACB4BF-B663-4E4E-97D0-48B50D603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4" name="Picture 2">
            <a:extLst>
              <a:ext uri="{FF2B5EF4-FFF2-40B4-BE49-F238E27FC236}">
                <a16:creationId xmlns:a16="http://schemas.microsoft.com/office/drawing/2014/main" id="{D0A5348A-9533-464E-9D6D-2961C456678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oster with pictures of children and letters&#10;&#10;Description automatically generated">
            <a:extLst>
              <a:ext uri="{FF2B5EF4-FFF2-40B4-BE49-F238E27FC236}">
                <a16:creationId xmlns:a16="http://schemas.microsoft.com/office/drawing/2014/main" id="{C1979109-833E-EB8C-9B09-875A9C7E1A97}"/>
              </a:ext>
            </a:extLst>
          </p:cNvPr>
          <p:cNvPicPr>
            <a:picLocks noChangeAspect="1"/>
          </p:cNvPicPr>
          <p:nvPr/>
        </p:nvPicPr>
        <p:blipFill rotWithShape="1">
          <a:blip r:embed="rId3"/>
          <a:srcRect l="214" r="11031"/>
          <a:stretch/>
        </p:blipFill>
        <p:spPr>
          <a:xfrm>
            <a:off x="20" y="10"/>
            <a:ext cx="6086836" cy="6857990"/>
          </a:xfrm>
          <a:prstGeom prst="rect">
            <a:avLst/>
          </a:prstGeom>
        </p:spPr>
      </p:pic>
      <p:pic>
        <p:nvPicPr>
          <p:cNvPr id="1032" name="Picture 8" descr="An educational hand-drawn project by a Grade 6 student analyzing the structure of a generic science fiction story. The artwork features a large sheet of paper with sections labeled and illustrated: Introduction with a brief explanation of the futuristic setting and main characters, Plot Development showing key events and technological elements, Climax with the central conflict involving advanced technology, Resolution explaining the outcome, and Reflection connecting personal experiences to the story. Each section is colored with pencils or markers to highlight different elements of the narrative, designed in a simple, clear, and visually engaging way that a sixth grader could replicate.">
            <a:extLst>
              <a:ext uri="{FF2B5EF4-FFF2-40B4-BE49-F238E27FC236}">
                <a16:creationId xmlns:a16="http://schemas.microsoft.com/office/drawing/2014/main" id="{6CBC68EF-6182-B73E-2834-EDAEDEDC23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51" r="5671"/>
          <a:stretch/>
        </p:blipFill>
        <p:spPr bwMode="auto">
          <a:xfrm>
            <a:off x="6086856" y="10"/>
            <a:ext cx="6102096"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A kindergarten exemplar project for the reading-skills outcome 'Children explore how messages can be organized', designed to be feasible for a young child to create. The artwork features simple, hand-drawn pictures on a large paper. Sections include: a basic story arc with a beginning, middle, and end drawn as simple scenes; a letter with a smiling face for the greeting, a heart for the body, and a hand waving for the closing; and a list of favorite foods drawn as basic food items like an apple, cookie, and juice. The drawings are colorful, using primary colors, and labeled in large, clear childlike handwriting to demonstrate understanding of message organization.">
            <a:extLst>
              <a:ext uri="{FF2B5EF4-FFF2-40B4-BE49-F238E27FC236}">
                <a16:creationId xmlns:a16="http://schemas.microsoft.com/office/drawing/2014/main" id="{BBDE62F3-6E01-74BD-1D19-4D83938CD689}"/>
              </a:ext>
            </a:extLst>
          </p:cNvPr>
          <p:cNvSpPr>
            <a:spLocks noChangeAspect="1" noChangeArrowheads="1"/>
          </p:cNvSpPr>
          <p:nvPr/>
        </p:nvSpPr>
        <p:spPr bwMode="auto">
          <a:xfrm>
            <a:off x="5074920" y="-274320"/>
            <a:ext cx="6858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A kindergarten exemplar project for the reading-skills outcome 'Children explore how messages can be organized', designed to be feasible for a young child to create. The artwork features simple, hand-drawn pictures on a large paper. Sections include: a basic story arc with a beginning, middle, and end drawn as simple scenes; a letter with a smiling face for the greeting, a heart for the body, and a hand waving for the closing; and a list of favorite foods drawn as basic food items like an apple, cookie, and juice. The drawings are colorful, using primary colors, and labeled in large, clear childlike handwriting to demonstrate understanding of message organization.">
            <a:extLst>
              <a:ext uri="{FF2B5EF4-FFF2-40B4-BE49-F238E27FC236}">
                <a16:creationId xmlns:a16="http://schemas.microsoft.com/office/drawing/2014/main" id="{F35AE6A6-C744-0BD7-76FE-D90DE999CC57}"/>
              </a:ext>
            </a:extLst>
          </p:cNvPr>
          <p:cNvSpPr>
            <a:spLocks noChangeAspect="1" noChangeArrowheads="1"/>
          </p:cNvSpPr>
          <p:nvPr/>
        </p:nvSpPr>
        <p:spPr bwMode="auto">
          <a:xfrm>
            <a:off x="1005840" y="-579120"/>
            <a:ext cx="6858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A kindergarten exemplar project for the reading-skills outcome 'Children explore how messages can be organized', designed to be feasible for a young child to create. The artwork features simple, hand-drawn pictures on a large paper. Sections include: a basic story arc with a beginning, middle, and end drawn as simple scenes; a letter with a smiling face for the greeting, a heart for the body, and a hand waving for the closing; and a list of favorite foods drawn as basic food items like an apple, cookie, and juice. The drawings are colorful, using primary colors, and labeled in large, clear childlike handwriting to demonstrate understanding of message organization.">
            <a:extLst>
              <a:ext uri="{FF2B5EF4-FFF2-40B4-BE49-F238E27FC236}">
                <a16:creationId xmlns:a16="http://schemas.microsoft.com/office/drawing/2014/main" id="{C6198AEF-5C22-BA0F-EB83-8EC7082173FB}"/>
              </a:ext>
            </a:extLst>
          </p:cNvPr>
          <p:cNvSpPr>
            <a:spLocks noChangeAspect="1" noChangeArrowheads="1"/>
          </p:cNvSpPr>
          <p:nvPr/>
        </p:nvSpPr>
        <p:spPr bwMode="auto">
          <a:xfrm>
            <a:off x="2971800" y="304800"/>
            <a:ext cx="6858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A kindergarten exemplar project for the reading-skills outcome 'Children explore how messages can be organized', designed to be feasible for a young child to create. The artwork features simple, hand-drawn pictures on a large paper. Sections include: a basic story arc with a beginning, middle, and end drawn as simple scenes; a letter with a smiling face for the greeting, a heart for the body, and a hand waving for the closing; and a list of favorite foods drawn as basic food items like an apple, cookie, and juice. The drawings are colorful, using primary colors, and labeled in large, clear childlike handwriting to demonstrate understanding of message organization.">
            <a:extLst>
              <a:ext uri="{FF2B5EF4-FFF2-40B4-BE49-F238E27FC236}">
                <a16:creationId xmlns:a16="http://schemas.microsoft.com/office/drawing/2014/main" id="{6E5DCBFF-955F-FE08-CE11-5FB9940B3A3D}"/>
              </a:ext>
            </a:extLst>
          </p:cNvPr>
          <p:cNvSpPr>
            <a:spLocks noChangeAspect="1" noChangeArrowheads="1"/>
          </p:cNvSpPr>
          <p:nvPr/>
        </p:nvSpPr>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35701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3" name="Rectangle 12">
            <a:extLst>
              <a:ext uri="{FF2B5EF4-FFF2-40B4-BE49-F238E27FC236}">
                <a16:creationId xmlns:a16="http://schemas.microsoft.com/office/drawing/2014/main" id="{B40FCD49-2060-48B9-8212-8A5F1DF4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848B7EF-769F-4BD1-856C-6E6E85CEC7E2}"/>
              </a:ext>
            </a:extLst>
          </p:cNvPr>
          <p:cNvPicPr>
            <a:picLocks noChangeAspect="1"/>
          </p:cNvPicPr>
          <p:nvPr/>
        </p:nvPicPr>
        <p:blipFill rotWithShape="1">
          <a:blip r:embed="rId4">
            <a:alphaModFix amt="35000"/>
          </a:blip>
          <a:srcRect t="6760" b="5692"/>
          <a:stretch/>
        </p:blipFill>
        <p:spPr>
          <a:xfrm>
            <a:off x="20" y="10"/>
            <a:ext cx="12191980" cy="6857990"/>
          </a:xfrm>
          <a:prstGeom prst="rect">
            <a:avLst/>
          </a:prstGeom>
        </p:spPr>
      </p:pic>
      <p:pic>
        <p:nvPicPr>
          <p:cNvPr id="15" name="Picture 14">
            <a:extLst>
              <a:ext uri="{FF2B5EF4-FFF2-40B4-BE49-F238E27FC236}">
                <a16:creationId xmlns:a16="http://schemas.microsoft.com/office/drawing/2014/main" id="{83A45DCD-B5FB-4A86-88D2-91088C7FFC5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AFDBB8A-6000-8D4F-28E7-B0ED4A56E5B6}"/>
              </a:ext>
            </a:extLst>
          </p:cNvPr>
          <p:cNvSpPr>
            <a:spLocks noGrp="1"/>
          </p:cNvSpPr>
          <p:nvPr>
            <p:ph type="title"/>
          </p:nvPr>
        </p:nvSpPr>
        <p:spPr>
          <a:xfrm>
            <a:off x="1751012" y="1300785"/>
            <a:ext cx="8689976" cy="2509213"/>
          </a:xfrm>
        </p:spPr>
        <p:txBody>
          <a:bodyPr vert="horz" lIns="91440" tIns="45720" rIns="91440" bIns="45720" rtlCol="0" anchor="b">
            <a:normAutofit/>
          </a:bodyPr>
          <a:lstStyle/>
          <a:p>
            <a:r>
              <a:rPr lang="en-US" sz="4800"/>
              <a:t>What is mastery?</a:t>
            </a:r>
          </a:p>
        </p:txBody>
      </p:sp>
      <p:sp>
        <p:nvSpPr>
          <p:cNvPr id="3" name="Text Placeholder 2">
            <a:extLst>
              <a:ext uri="{FF2B5EF4-FFF2-40B4-BE49-F238E27FC236}">
                <a16:creationId xmlns:a16="http://schemas.microsoft.com/office/drawing/2014/main" id="{F06CCCBB-D7BF-2D10-FFA7-C0DC834B88D9}"/>
              </a:ext>
            </a:extLst>
          </p:cNvPr>
          <p:cNvSpPr>
            <a:spLocks noGrp="1"/>
          </p:cNvSpPr>
          <p:nvPr>
            <p:ph type="body" sz="half" idx="2"/>
          </p:nvPr>
        </p:nvSpPr>
        <p:spPr>
          <a:xfrm>
            <a:off x="1751012" y="3886200"/>
            <a:ext cx="8689976" cy="1371599"/>
          </a:xfrm>
        </p:spPr>
        <p:txBody>
          <a:bodyPr vert="horz" lIns="91440" tIns="45720" rIns="91440" bIns="45720" rtlCol="0">
            <a:normAutofit/>
          </a:bodyPr>
          <a:lstStyle/>
          <a:p>
            <a:r>
              <a:rPr lang="en-US" sz="2200" dirty="0">
                <a:solidFill>
                  <a:schemeClr val="tx1">
                    <a:lumMod val="65000"/>
                    <a:lumOff val="35000"/>
                  </a:schemeClr>
                </a:solidFill>
              </a:rPr>
              <a:t>On this outcome, what does mastery look like at your grade level?</a:t>
            </a:r>
          </a:p>
        </p:txBody>
      </p:sp>
    </p:spTree>
    <p:extLst>
      <p:ext uri="{BB962C8B-B14F-4D97-AF65-F5344CB8AC3E}">
        <p14:creationId xmlns:p14="http://schemas.microsoft.com/office/powerpoint/2010/main" val="218259814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35DC-77F0-3755-25A3-1CCC86E4BC9D}"/>
              </a:ext>
            </a:extLst>
          </p:cNvPr>
          <p:cNvSpPr>
            <a:spLocks noGrp="1"/>
          </p:cNvSpPr>
          <p:nvPr>
            <p:ph type="title"/>
          </p:nvPr>
        </p:nvSpPr>
        <p:spPr/>
        <p:txBody>
          <a:bodyPr/>
          <a:lstStyle/>
          <a:p>
            <a:r>
              <a:rPr lang="en-US" dirty="0"/>
              <a:t>Outcome continuum</a:t>
            </a:r>
          </a:p>
        </p:txBody>
      </p:sp>
      <p:sp>
        <p:nvSpPr>
          <p:cNvPr id="3" name="Text Placeholder 2">
            <a:extLst>
              <a:ext uri="{FF2B5EF4-FFF2-40B4-BE49-F238E27FC236}">
                <a16:creationId xmlns:a16="http://schemas.microsoft.com/office/drawing/2014/main" id="{4B095227-3A36-50E2-E514-AB57A88BF8E9}"/>
              </a:ext>
            </a:extLst>
          </p:cNvPr>
          <p:cNvSpPr>
            <a:spLocks noGrp="1"/>
          </p:cNvSpPr>
          <p:nvPr>
            <p:ph type="body" idx="1"/>
          </p:nvPr>
        </p:nvSpPr>
        <p:spPr/>
        <p:txBody>
          <a:bodyPr/>
          <a:lstStyle/>
          <a:p>
            <a:r>
              <a:rPr lang="en-US" dirty="0"/>
              <a:t>Beginning</a:t>
            </a:r>
          </a:p>
        </p:txBody>
      </p:sp>
      <p:sp>
        <p:nvSpPr>
          <p:cNvPr id="4" name="Text Placeholder 3">
            <a:extLst>
              <a:ext uri="{FF2B5EF4-FFF2-40B4-BE49-F238E27FC236}">
                <a16:creationId xmlns:a16="http://schemas.microsoft.com/office/drawing/2014/main" id="{A928365A-8CE7-564B-A9DC-3385C8CA3884}"/>
              </a:ext>
            </a:extLst>
          </p:cNvPr>
          <p:cNvSpPr>
            <a:spLocks noGrp="1"/>
          </p:cNvSpPr>
          <p:nvPr>
            <p:ph type="body" sz="half" idx="15"/>
          </p:nvPr>
        </p:nvSpPr>
        <p:spPr/>
        <p:txBody>
          <a:bodyPr/>
          <a:lstStyle/>
          <a:p>
            <a:r>
              <a:rPr lang="en-US" dirty="0"/>
              <a:t>What does 50% achievement of this outcome look like?</a:t>
            </a:r>
          </a:p>
        </p:txBody>
      </p:sp>
      <p:sp>
        <p:nvSpPr>
          <p:cNvPr id="5" name="Text Placeholder 4">
            <a:extLst>
              <a:ext uri="{FF2B5EF4-FFF2-40B4-BE49-F238E27FC236}">
                <a16:creationId xmlns:a16="http://schemas.microsoft.com/office/drawing/2014/main" id="{ADF190C8-505F-EEAE-F1DA-525B066055ED}"/>
              </a:ext>
            </a:extLst>
          </p:cNvPr>
          <p:cNvSpPr>
            <a:spLocks noGrp="1"/>
          </p:cNvSpPr>
          <p:nvPr>
            <p:ph type="body" sz="quarter" idx="3"/>
          </p:nvPr>
        </p:nvSpPr>
        <p:spPr/>
        <p:txBody>
          <a:bodyPr/>
          <a:lstStyle/>
          <a:p>
            <a:r>
              <a:rPr lang="en-US" dirty="0"/>
              <a:t>Progressing</a:t>
            </a:r>
          </a:p>
        </p:txBody>
      </p:sp>
      <p:sp>
        <p:nvSpPr>
          <p:cNvPr id="6" name="Text Placeholder 5">
            <a:extLst>
              <a:ext uri="{FF2B5EF4-FFF2-40B4-BE49-F238E27FC236}">
                <a16:creationId xmlns:a16="http://schemas.microsoft.com/office/drawing/2014/main" id="{837BA498-1C1B-3493-2FF1-2FDC5F6DECF3}"/>
              </a:ext>
            </a:extLst>
          </p:cNvPr>
          <p:cNvSpPr>
            <a:spLocks noGrp="1"/>
          </p:cNvSpPr>
          <p:nvPr>
            <p:ph type="body" sz="half" idx="16"/>
          </p:nvPr>
        </p:nvSpPr>
        <p:spPr/>
        <p:txBody>
          <a:bodyPr/>
          <a:lstStyle/>
          <a:p>
            <a:r>
              <a:rPr lang="en-US" dirty="0"/>
              <a:t>How might a student show they are progressing with this outcome?</a:t>
            </a:r>
          </a:p>
        </p:txBody>
      </p:sp>
      <p:sp>
        <p:nvSpPr>
          <p:cNvPr id="7" name="Text Placeholder 6">
            <a:extLst>
              <a:ext uri="{FF2B5EF4-FFF2-40B4-BE49-F238E27FC236}">
                <a16:creationId xmlns:a16="http://schemas.microsoft.com/office/drawing/2014/main" id="{06732547-FCC1-334F-C2B6-E82CC87A0FF7}"/>
              </a:ext>
            </a:extLst>
          </p:cNvPr>
          <p:cNvSpPr>
            <a:spLocks noGrp="1"/>
          </p:cNvSpPr>
          <p:nvPr>
            <p:ph type="body" sz="quarter" idx="13"/>
          </p:nvPr>
        </p:nvSpPr>
        <p:spPr/>
        <p:txBody>
          <a:bodyPr/>
          <a:lstStyle/>
          <a:p>
            <a:r>
              <a:rPr lang="en-US" dirty="0"/>
              <a:t>mastery</a:t>
            </a:r>
          </a:p>
        </p:txBody>
      </p:sp>
      <p:sp>
        <p:nvSpPr>
          <p:cNvPr id="8" name="Text Placeholder 7">
            <a:extLst>
              <a:ext uri="{FF2B5EF4-FFF2-40B4-BE49-F238E27FC236}">
                <a16:creationId xmlns:a16="http://schemas.microsoft.com/office/drawing/2014/main" id="{B00406AA-3CFE-D126-4AED-065F48DDA968}"/>
              </a:ext>
            </a:extLst>
          </p:cNvPr>
          <p:cNvSpPr>
            <a:spLocks noGrp="1"/>
          </p:cNvSpPr>
          <p:nvPr>
            <p:ph type="body" sz="half" idx="17"/>
          </p:nvPr>
        </p:nvSpPr>
        <p:spPr/>
        <p:txBody>
          <a:bodyPr/>
          <a:lstStyle/>
          <a:p>
            <a:r>
              <a:rPr lang="en-US" dirty="0"/>
              <a:t>What does true mastery of the outcome look like?</a:t>
            </a:r>
          </a:p>
        </p:txBody>
      </p:sp>
    </p:spTree>
    <p:extLst>
      <p:ext uri="{BB962C8B-B14F-4D97-AF65-F5344CB8AC3E}">
        <p14:creationId xmlns:p14="http://schemas.microsoft.com/office/powerpoint/2010/main" val="3813772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3" name="Rectangle 12">
            <a:extLst>
              <a:ext uri="{FF2B5EF4-FFF2-40B4-BE49-F238E27FC236}">
                <a16:creationId xmlns:a16="http://schemas.microsoft.com/office/drawing/2014/main" id="{B40FCD49-2060-48B9-8212-8A5F1DF4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2B567BE-5E35-CE47-9039-D99DE1D2D4F9}"/>
              </a:ext>
            </a:extLst>
          </p:cNvPr>
          <p:cNvPicPr>
            <a:picLocks noChangeAspect="1"/>
          </p:cNvPicPr>
          <p:nvPr/>
        </p:nvPicPr>
        <p:blipFill rotWithShape="1">
          <a:blip r:embed="rId4">
            <a:alphaModFix amt="35000"/>
          </a:blip>
          <a:srcRect t="8896" b="6835"/>
          <a:stretch/>
        </p:blipFill>
        <p:spPr>
          <a:xfrm>
            <a:off x="20" y="10"/>
            <a:ext cx="12191980" cy="6857990"/>
          </a:xfrm>
          <a:prstGeom prst="rect">
            <a:avLst/>
          </a:prstGeom>
        </p:spPr>
      </p:pic>
      <p:pic>
        <p:nvPicPr>
          <p:cNvPr id="15" name="Picture 14">
            <a:extLst>
              <a:ext uri="{FF2B5EF4-FFF2-40B4-BE49-F238E27FC236}">
                <a16:creationId xmlns:a16="http://schemas.microsoft.com/office/drawing/2014/main" id="{83A45DCD-B5FB-4A86-88D2-91088C7FFC5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8FEFCB-8E7E-2A34-44F0-9368E635DBC3}"/>
              </a:ext>
            </a:extLst>
          </p:cNvPr>
          <p:cNvSpPr>
            <a:spLocks noGrp="1"/>
          </p:cNvSpPr>
          <p:nvPr>
            <p:ph type="title"/>
          </p:nvPr>
        </p:nvSpPr>
        <p:spPr>
          <a:xfrm>
            <a:off x="1751012" y="1300785"/>
            <a:ext cx="8689976" cy="2509213"/>
          </a:xfrm>
        </p:spPr>
        <p:txBody>
          <a:bodyPr vert="horz" lIns="91440" tIns="45720" rIns="91440" bIns="45720" rtlCol="0" anchor="b">
            <a:normAutofit/>
          </a:bodyPr>
          <a:lstStyle/>
          <a:p>
            <a:r>
              <a:rPr lang="en-US" sz="4800"/>
              <a:t>How might students show mastery?</a:t>
            </a:r>
          </a:p>
        </p:txBody>
      </p:sp>
      <p:sp>
        <p:nvSpPr>
          <p:cNvPr id="3" name="Text Placeholder 2">
            <a:extLst>
              <a:ext uri="{FF2B5EF4-FFF2-40B4-BE49-F238E27FC236}">
                <a16:creationId xmlns:a16="http://schemas.microsoft.com/office/drawing/2014/main" id="{E7B0CF1C-69D6-DF14-9D10-3C5530EE1766}"/>
              </a:ext>
            </a:extLst>
          </p:cNvPr>
          <p:cNvSpPr>
            <a:spLocks noGrp="1"/>
          </p:cNvSpPr>
          <p:nvPr>
            <p:ph type="body" sz="half" idx="2"/>
          </p:nvPr>
        </p:nvSpPr>
        <p:spPr>
          <a:xfrm>
            <a:off x="1751012" y="3886200"/>
            <a:ext cx="8689976" cy="1371599"/>
          </a:xfrm>
        </p:spPr>
        <p:txBody>
          <a:bodyPr vert="horz" lIns="91440" tIns="45720" rIns="91440" bIns="45720" rtlCol="0">
            <a:normAutofit/>
          </a:bodyPr>
          <a:lstStyle/>
          <a:p>
            <a:r>
              <a:rPr lang="en-US" sz="2200">
                <a:solidFill>
                  <a:schemeClr val="tx1">
                    <a:lumMod val="65000"/>
                    <a:lumOff val="35000"/>
                  </a:schemeClr>
                </a:solidFill>
              </a:rPr>
              <a:t>What are all the different ways that a student could show they have mastered this outcome?</a:t>
            </a:r>
          </a:p>
        </p:txBody>
      </p:sp>
    </p:spTree>
    <p:extLst>
      <p:ext uri="{BB962C8B-B14F-4D97-AF65-F5344CB8AC3E}">
        <p14:creationId xmlns:p14="http://schemas.microsoft.com/office/powerpoint/2010/main" val="33458004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B29B-DD6E-59C2-3CB8-5A7789469994}"/>
              </a:ext>
            </a:extLst>
          </p:cNvPr>
          <p:cNvSpPr>
            <a:spLocks noGrp="1"/>
          </p:cNvSpPr>
          <p:nvPr>
            <p:ph type="title"/>
          </p:nvPr>
        </p:nvSpPr>
        <p:spPr/>
        <p:txBody>
          <a:bodyPr/>
          <a:lstStyle/>
          <a:p>
            <a:r>
              <a:rPr lang="en-US" dirty="0"/>
              <a:t>East Lake Continuum</a:t>
            </a:r>
          </a:p>
        </p:txBody>
      </p:sp>
      <p:sp>
        <p:nvSpPr>
          <p:cNvPr id="3" name="Text Placeholder 2">
            <a:extLst>
              <a:ext uri="{FF2B5EF4-FFF2-40B4-BE49-F238E27FC236}">
                <a16:creationId xmlns:a16="http://schemas.microsoft.com/office/drawing/2014/main" id="{5C1E8DE8-F0DD-490E-9803-36E21218EA74}"/>
              </a:ext>
            </a:extLst>
          </p:cNvPr>
          <p:cNvSpPr>
            <a:spLocks noGrp="1"/>
          </p:cNvSpPr>
          <p:nvPr>
            <p:ph type="body" sz="half" idx="2"/>
          </p:nvPr>
        </p:nvSpPr>
        <p:spPr/>
        <p:txBody>
          <a:bodyPr>
            <a:noAutofit/>
          </a:bodyPr>
          <a:lstStyle/>
          <a:p>
            <a:r>
              <a:rPr lang="en-US" sz="2400" dirty="0"/>
              <a:t>Vertical Alignment: add one sentence to the continuum (for your grade), describing outcome mastery</a:t>
            </a:r>
          </a:p>
        </p:txBody>
      </p:sp>
      <p:sp>
        <p:nvSpPr>
          <p:cNvPr id="4" name="Left-Right Arrow 3">
            <a:extLst>
              <a:ext uri="{FF2B5EF4-FFF2-40B4-BE49-F238E27FC236}">
                <a16:creationId xmlns:a16="http://schemas.microsoft.com/office/drawing/2014/main" id="{076F0762-0AFD-0CF5-1B25-122AD691D344}"/>
              </a:ext>
            </a:extLst>
          </p:cNvPr>
          <p:cNvSpPr/>
          <p:nvPr/>
        </p:nvSpPr>
        <p:spPr>
          <a:xfrm>
            <a:off x="1972733" y="3041502"/>
            <a:ext cx="8246533" cy="1163319"/>
          </a:xfrm>
          <a:prstGeom prst="lef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1468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25496B42-CC46-4183-B481-887CD3E8C7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E2758CE0-F916-4DCE-88D1-71430BE441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4" name="Rectangle 13">
            <a:extLst>
              <a:ext uri="{FF2B5EF4-FFF2-40B4-BE49-F238E27FC236}">
                <a16:creationId xmlns:a16="http://schemas.microsoft.com/office/drawing/2014/main" id="{31CA2540-FD07-4286-91E4-8D0DE4E50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1F5F07-67A7-BB81-2F52-8756D228B6BF}"/>
              </a:ext>
            </a:extLst>
          </p:cNvPr>
          <p:cNvSpPr>
            <a:spLocks noGrp="1"/>
          </p:cNvSpPr>
          <p:nvPr>
            <p:ph type="title"/>
          </p:nvPr>
        </p:nvSpPr>
        <p:spPr>
          <a:xfrm>
            <a:off x="1126762" y="1227279"/>
            <a:ext cx="4328819" cy="2509213"/>
          </a:xfrm>
        </p:spPr>
        <p:txBody>
          <a:bodyPr vert="horz" lIns="91440" tIns="45720" rIns="91440" bIns="45720" rtlCol="0" anchor="b">
            <a:normAutofit/>
          </a:bodyPr>
          <a:lstStyle/>
          <a:p>
            <a:r>
              <a:rPr lang="en-US" sz="4800"/>
              <a:t>Exemplar: Mastery</a:t>
            </a:r>
          </a:p>
        </p:txBody>
      </p:sp>
      <p:sp>
        <p:nvSpPr>
          <p:cNvPr id="3" name="Text Placeholder 2">
            <a:extLst>
              <a:ext uri="{FF2B5EF4-FFF2-40B4-BE49-F238E27FC236}">
                <a16:creationId xmlns:a16="http://schemas.microsoft.com/office/drawing/2014/main" id="{EB622739-48F8-599B-A221-9E16B1A87711}"/>
              </a:ext>
            </a:extLst>
          </p:cNvPr>
          <p:cNvSpPr>
            <a:spLocks noGrp="1"/>
          </p:cNvSpPr>
          <p:nvPr>
            <p:ph type="body" sz="half" idx="2"/>
          </p:nvPr>
        </p:nvSpPr>
        <p:spPr>
          <a:xfrm>
            <a:off x="1126762" y="3812694"/>
            <a:ext cx="4328819" cy="1371599"/>
          </a:xfrm>
        </p:spPr>
        <p:txBody>
          <a:bodyPr vert="horz" lIns="91440" tIns="45720" rIns="91440" bIns="45720" rtlCol="0">
            <a:normAutofit/>
          </a:bodyPr>
          <a:lstStyle/>
          <a:p>
            <a:r>
              <a:rPr lang="en-US" sz="2200" dirty="0">
                <a:solidFill>
                  <a:schemeClr val="tx1">
                    <a:lumMod val="50000"/>
                    <a:lumOff val="50000"/>
                  </a:schemeClr>
                </a:solidFill>
              </a:rPr>
              <a:t>Create your own exemplar that demonstrates mastery of the outcome. </a:t>
            </a:r>
          </a:p>
        </p:txBody>
      </p:sp>
      <p:pic>
        <p:nvPicPr>
          <p:cNvPr id="16" name="Picture 15">
            <a:extLst>
              <a:ext uri="{FF2B5EF4-FFF2-40B4-BE49-F238E27FC236}">
                <a16:creationId xmlns:a16="http://schemas.microsoft.com/office/drawing/2014/main" id="{214924F5-CDC2-4DFA-82F3-4843ADD678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55295" t="89389" r="26987" b="24"/>
          <a:stretch/>
        </p:blipFill>
        <p:spPr>
          <a:xfrm flipH="1">
            <a:off x="0" y="-1"/>
            <a:ext cx="2596444" cy="872709"/>
          </a:xfrm>
          <a:prstGeom prst="rect">
            <a:avLst/>
          </a:prstGeom>
        </p:spPr>
      </p:pic>
      <p:pic>
        <p:nvPicPr>
          <p:cNvPr id="18" name="Picture 17">
            <a:extLst>
              <a:ext uri="{FF2B5EF4-FFF2-40B4-BE49-F238E27FC236}">
                <a16:creationId xmlns:a16="http://schemas.microsoft.com/office/drawing/2014/main" id="{AED59812-6820-446C-B994-0D059C97DC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91927" t="72411" b="13751"/>
          <a:stretch/>
        </p:blipFill>
        <p:spPr>
          <a:xfrm>
            <a:off x="10473994" y="5564567"/>
            <a:ext cx="1341545" cy="1293433"/>
          </a:xfrm>
          <a:custGeom>
            <a:avLst/>
            <a:gdLst>
              <a:gd name="connsiteX0" fmla="*/ 0 w 1341545"/>
              <a:gd name="connsiteY0" fmla="*/ 0 h 1293433"/>
              <a:gd name="connsiteX1" fmla="*/ 1341545 w 1341545"/>
              <a:gd name="connsiteY1" fmla="*/ 0 h 1293433"/>
              <a:gd name="connsiteX2" fmla="*/ 1341545 w 1341545"/>
              <a:gd name="connsiteY2" fmla="*/ 1293433 h 1293433"/>
              <a:gd name="connsiteX3" fmla="*/ 150847 w 1341545"/>
              <a:gd name="connsiteY3" fmla="*/ 1293433 h 1293433"/>
              <a:gd name="connsiteX4" fmla="*/ 66240 w 1341545"/>
              <a:gd name="connsiteY4" fmla="*/ 1183451 h 1293433"/>
              <a:gd name="connsiteX5" fmla="*/ 0 w 1341545"/>
              <a:gd name="connsiteY5" fmla="*/ 1061841 h 12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545" h="1293433">
                <a:moveTo>
                  <a:pt x="0" y="0"/>
                </a:moveTo>
                <a:lnTo>
                  <a:pt x="1341545" y="0"/>
                </a:lnTo>
                <a:lnTo>
                  <a:pt x="1341545" y="1293433"/>
                </a:lnTo>
                <a:lnTo>
                  <a:pt x="150847" y="1293433"/>
                </a:lnTo>
                <a:lnTo>
                  <a:pt x="66240" y="1183451"/>
                </a:lnTo>
                <a:lnTo>
                  <a:pt x="0" y="1061841"/>
                </a:lnTo>
                <a:close/>
              </a:path>
            </a:pathLst>
          </a:custGeom>
        </p:spPr>
      </p:pic>
      <p:pic>
        <p:nvPicPr>
          <p:cNvPr id="7" name="Graphic 6" descr="Target">
            <a:extLst>
              <a:ext uri="{FF2B5EF4-FFF2-40B4-BE49-F238E27FC236}">
                <a16:creationId xmlns:a16="http://schemas.microsoft.com/office/drawing/2014/main" id="{1A3F2D50-A953-5E8A-7C1A-A8696A407B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90459" y="948266"/>
            <a:ext cx="4743406" cy="4743406"/>
          </a:xfrm>
          <a:prstGeom prst="rect">
            <a:avLst/>
          </a:prstGeom>
        </p:spPr>
      </p:pic>
      <p:pic>
        <p:nvPicPr>
          <p:cNvPr id="20" name="Picture 19">
            <a:extLst>
              <a:ext uri="{FF2B5EF4-FFF2-40B4-BE49-F238E27FC236}">
                <a16:creationId xmlns:a16="http://schemas.microsoft.com/office/drawing/2014/main" id="{E844ED7C-1917-40D8-8B42-1B1C27BC5A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3623" t="43915" r="1" b="18252"/>
          <a:stretch/>
        </p:blipFill>
        <p:spPr>
          <a:xfrm flipH="1">
            <a:off x="0" y="3142319"/>
            <a:ext cx="4605339" cy="3715682"/>
          </a:xfrm>
          <a:prstGeom prst="rect">
            <a:avLst/>
          </a:prstGeom>
        </p:spPr>
      </p:pic>
    </p:spTree>
    <p:extLst>
      <p:ext uri="{BB962C8B-B14F-4D97-AF65-F5344CB8AC3E}">
        <p14:creationId xmlns:p14="http://schemas.microsoft.com/office/powerpoint/2010/main" val="3844269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7F2B4-7780-CFD1-75A5-8F2957A3F8E7}"/>
              </a:ext>
            </a:extLst>
          </p:cNvPr>
          <p:cNvSpPr>
            <a:spLocks noGrp="1"/>
          </p:cNvSpPr>
          <p:nvPr>
            <p:ph type="title"/>
          </p:nvPr>
        </p:nvSpPr>
        <p:spPr/>
        <p:txBody>
          <a:bodyPr/>
          <a:lstStyle/>
          <a:p>
            <a:r>
              <a:rPr lang="en-US" dirty="0"/>
              <a:t>Exemplar: Mastery</a:t>
            </a:r>
          </a:p>
        </p:txBody>
      </p:sp>
      <p:sp>
        <p:nvSpPr>
          <p:cNvPr id="3" name="Text Placeholder 2">
            <a:extLst>
              <a:ext uri="{FF2B5EF4-FFF2-40B4-BE49-F238E27FC236}">
                <a16:creationId xmlns:a16="http://schemas.microsoft.com/office/drawing/2014/main" id="{EF97ACDD-2D1A-6150-DF33-62D51D7C2941}"/>
              </a:ext>
            </a:extLst>
          </p:cNvPr>
          <p:cNvSpPr>
            <a:spLocks noGrp="1"/>
          </p:cNvSpPr>
          <p:nvPr>
            <p:ph type="body" idx="1"/>
          </p:nvPr>
        </p:nvSpPr>
        <p:spPr/>
        <p:txBody>
          <a:bodyPr/>
          <a:lstStyle/>
          <a:p>
            <a:r>
              <a:rPr lang="en-US" dirty="0"/>
              <a:t>Look at the outcome</a:t>
            </a:r>
          </a:p>
        </p:txBody>
      </p:sp>
      <p:sp>
        <p:nvSpPr>
          <p:cNvPr id="4" name="Text Placeholder 3">
            <a:extLst>
              <a:ext uri="{FF2B5EF4-FFF2-40B4-BE49-F238E27FC236}">
                <a16:creationId xmlns:a16="http://schemas.microsoft.com/office/drawing/2014/main" id="{8F723809-FEAD-3E8D-3527-4F4B309AA105}"/>
              </a:ext>
            </a:extLst>
          </p:cNvPr>
          <p:cNvSpPr>
            <a:spLocks noGrp="1"/>
          </p:cNvSpPr>
          <p:nvPr>
            <p:ph type="body" sz="half" idx="15"/>
          </p:nvPr>
        </p:nvSpPr>
        <p:spPr/>
        <p:txBody>
          <a:bodyPr/>
          <a:lstStyle/>
          <a:p>
            <a:r>
              <a:rPr lang="en-US" dirty="0"/>
              <a:t>Discuss as a grade team</a:t>
            </a:r>
          </a:p>
        </p:txBody>
      </p:sp>
      <p:sp>
        <p:nvSpPr>
          <p:cNvPr id="5" name="Text Placeholder 4">
            <a:extLst>
              <a:ext uri="{FF2B5EF4-FFF2-40B4-BE49-F238E27FC236}">
                <a16:creationId xmlns:a16="http://schemas.microsoft.com/office/drawing/2014/main" id="{15635BE3-0497-D70D-1A93-9C1BF09AD96C}"/>
              </a:ext>
            </a:extLst>
          </p:cNvPr>
          <p:cNvSpPr>
            <a:spLocks noGrp="1"/>
          </p:cNvSpPr>
          <p:nvPr>
            <p:ph type="body" sz="quarter" idx="3"/>
          </p:nvPr>
        </p:nvSpPr>
        <p:spPr/>
        <p:txBody>
          <a:bodyPr/>
          <a:lstStyle/>
          <a:p>
            <a:r>
              <a:rPr lang="en-US" dirty="0"/>
              <a:t>continuum</a:t>
            </a:r>
          </a:p>
        </p:txBody>
      </p:sp>
      <p:sp>
        <p:nvSpPr>
          <p:cNvPr id="6" name="Text Placeholder 5">
            <a:extLst>
              <a:ext uri="{FF2B5EF4-FFF2-40B4-BE49-F238E27FC236}">
                <a16:creationId xmlns:a16="http://schemas.microsoft.com/office/drawing/2014/main" id="{0C652D4C-2EFF-E547-5E43-936773DB60C6}"/>
              </a:ext>
            </a:extLst>
          </p:cNvPr>
          <p:cNvSpPr>
            <a:spLocks noGrp="1"/>
          </p:cNvSpPr>
          <p:nvPr>
            <p:ph type="body" sz="half" idx="16"/>
          </p:nvPr>
        </p:nvSpPr>
        <p:spPr/>
        <p:txBody>
          <a:bodyPr/>
          <a:lstStyle/>
          <a:p>
            <a:r>
              <a:rPr lang="en-US" dirty="0"/>
              <a:t>Reference the cross-grade continuum</a:t>
            </a:r>
          </a:p>
        </p:txBody>
      </p:sp>
      <p:sp>
        <p:nvSpPr>
          <p:cNvPr id="7" name="Text Placeholder 6">
            <a:extLst>
              <a:ext uri="{FF2B5EF4-FFF2-40B4-BE49-F238E27FC236}">
                <a16:creationId xmlns:a16="http://schemas.microsoft.com/office/drawing/2014/main" id="{C88BEEB7-6CDD-EC26-25AA-A595C9B6F8F5}"/>
              </a:ext>
            </a:extLst>
          </p:cNvPr>
          <p:cNvSpPr>
            <a:spLocks noGrp="1"/>
          </p:cNvSpPr>
          <p:nvPr>
            <p:ph type="body" sz="quarter" idx="13"/>
          </p:nvPr>
        </p:nvSpPr>
        <p:spPr/>
        <p:txBody>
          <a:bodyPr/>
          <a:lstStyle/>
          <a:p>
            <a:r>
              <a:rPr lang="en-US" dirty="0"/>
              <a:t>exemplars</a:t>
            </a:r>
          </a:p>
        </p:txBody>
      </p:sp>
      <p:sp>
        <p:nvSpPr>
          <p:cNvPr id="8" name="Text Placeholder 7">
            <a:extLst>
              <a:ext uri="{FF2B5EF4-FFF2-40B4-BE49-F238E27FC236}">
                <a16:creationId xmlns:a16="http://schemas.microsoft.com/office/drawing/2014/main" id="{0DEF0E96-947C-11FC-CD89-0766BC3E3B57}"/>
              </a:ext>
            </a:extLst>
          </p:cNvPr>
          <p:cNvSpPr>
            <a:spLocks noGrp="1"/>
          </p:cNvSpPr>
          <p:nvPr>
            <p:ph type="body" sz="half" idx="17"/>
          </p:nvPr>
        </p:nvSpPr>
        <p:spPr/>
        <p:txBody>
          <a:bodyPr/>
          <a:lstStyle/>
          <a:p>
            <a:r>
              <a:rPr lang="en-US" dirty="0"/>
              <a:t>Add to the existing exemplars with your own example that could demonstrate grade level mastery of the outcome</a:t>
            </a:r>
          </a:p>
        </p:txBody>
      </p:sp>
      <p:sp>
        <p:nvSpPr>
          <p:cNvPr id="9" name="Left-Right Arrow 8">
            <a:extLst>
              <a:ext uri="{FF2B5EF4-FFF2-40B4-BE49-F238E27FC236}">
                <a16:creationId xmlns:a16="http://schemas.microsoft.com/office/drawing/2014/main" id="{87977F3B-CF6B-E67E-663F-8AB4D0DFBFBF}"/>
              </a:ext>
            </a:extLst>
          </p:cNvPr>
          <p:cNvSpPr/>
          <p:nvPr/>
        </p:nvSpPr>
        <p:spPr>
          <a:xfrm>
            <a:off x="4973015" y="4690595"/>
            <a:ext cx="2240016" cy="685204"/>
          </a:xfrm>
          <a:prstGeom prst="lef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pic>
        <p:nvPicPr>
          <p:cNvPr id="10" name="Graphic 9" descr="Target">
            <a:extLst>
              <a:ext uri="{FF2B5EF4-FFF2-40B4-BE49-F238E27FC236}">
                <a16:creationId xmlns:a16="http://schemas.microsoft.com/office/drawing/2014/main" id="{50813BF4-02CC-61F9-DBA9-93E093A738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5934" y="4023369"/>
            <a:ext cx="2019656" cy="2019656"/>
          </a:xfrm>
          <a:prstGeom prst="rect">
            <a:avLst/>
          </a:prstGeom>
        </p:spPr>
      </p:pic>
      <p:pic>
        <p:nvPicPr>
          <p:cNvPr id="12" name="Graphic 11" descr="3d Glasses with solid fill">
            <a:extLst>
              <a:ext uri="{FF2B5EF4-FFF2-40B4-BE49-F238E27FC236}">
                <a16:creationId xmlns:a16="http://schemas.microsoft.com/office/drawing/2014/main" id="{5DD41981-0535-FB6E-1664-FEE4CAE29B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57219" y="4206213"/>
            <a:ext cx="1653968" cy="1653968"/>
          </a:xfrm>
          <a:prstGeom prst="rect">
            <a:avLst/>
          </a:prstGeom>
        </p:spPr>
      </p:pic>
    </p:spTree>
    <p:extLst>
      <p:ext uri="{BB962C8B-B14F-4D97-AF65-F5344CB8AC3E}">
        <p14:creationId xmlns:p14="http://schemas.microsoft.com/office/powerpoint/2010/main" val="1036237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A2540-FD07-4286-91E4-8D0DE4E50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AA5807-B07F-FEA4-8566-4CD442C510E4}"/>
              </a:ext>
            </a:extLst>
          </p:cNvPr>
          <p:cNvSpPr>
            <a:spLocks noGrp="1"/>
          </p:cNvSpPr>
          <p:nvPr>
            <p:ph type="ctrTitle"/>
          </p:nvPr>
        </p:nvSpPr>
        <p:spPr>
          <a:xfrm>
            <a:off x="1126762" y="1227279"/>
            <a:ext cx="4328819" cy="2509213"/>
          </a:xfrm>
        </p:spPr>
        <p:txBody>
          <a:bodyPr>
            <a:normAutofit/>
          </a:bodyPr>
          <a:lstStyle/>
          <a:p>
            <a:r>
              <a:rPr lang="en-US" dirty="0"/>
              <a:t>Team plan</a:t>
            </a:r>
          </a:p>
        </p:txBody>
      </p:sp>
      <p:sp>
        <p:nvSpPr>
          <p:cNvPr id="3" name="Subtitle 2">
            <a:extLst>
              <a:ext uri="{FF2B5EF4-FFF2-40B4-BE49-F238E27FC236}">
                <a16:creationId xmlns:a16="http://schemas.microsoft.com/office/drawing/2014/main" id="{9A463262-F9BF-F94E-6310-0561598C0307}"/>
              </a:ext>
            </a:extLst>
          </p:cNvPr>
          <p:cNvSpPr>
            <a:spLocks noGrp="1"/>
          </p:cNvSpPr>
          <p:nvPr>
            <p:ph type="subTitle" idx="1"/>
          </p:nvPr>
        </p:nvSpPr>
        <p:spPr>
          <a:xfrm>
            <a:off x="1126762" y="3812694"/>
            <a:ext cx="4328819" cy="1371599"/>
          </a:xfrm>
        </p:spPr>
        <p:txBody>
          <a:bodyPr>
            <a:normAutofit/>
          </a:bodyPr>
          <a:lstStyle/>
          <a:p>
            <a:pPr>
              <a:lnSpc>
                <a:spcPct val="110000"/>
              </a:lnSpc>
            </a:pPr>
            <a:r>
              <a:rPr lang="en-US">
                <a:solidFill>
                  <a:schemeClr val="tx1">
                    <a:lumMod val="50000"/>
                    <a:lumOff val="50000"/>
                  </a:schemeClr>
                </a:solidFill>
              </a:rPr>
              <a:t>When/How will students add to the </a:t>
            </a:r>
          </a:p>
          <a:p>
            <a:pPr>
              <a:lnSpc>
                <a:spcPct val="110000"/>
              </a:lnSpc>
            </a:pPr>
            <a:r>
              <a:rPr lang="en-US">
                <a:solidFill>
                  <a:schemeClr val="tx1">
                    <a:lumMod val="50000"/>
                    <a:lumOff val="50000"/>
                  </a:schemeClr>
                </a:solidFill>
              </a:rPr>
              <a:t>Learning celebration walls? </a:t>
            </a:r>
          </a:p>
        </p:txBody>
      </p:sp>
      <p:pic>
        <p:nvPicPr>
          <p:cNvPr id="12" name="Picture 11">
            <a:extLst>
              <a:ext uri="{FF2B5EF4-FFF2-40B4-BE49-F238E27FC236}">
                <a16:creationId xmlns:a16="http://schemas.microsoft.com/office/drawing/2014/main" id="{214924F5-CDC2-4DFA-82F3-4843ADD678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55295" t="89389" r="26987" b="24"/>
          <a:stretch/>
        </p:blipFill>
        <p:spPr>
          <a:xfrm flipH="1">
            <a:off x="0" y="-1"/>
            <a:ext cx="2596444" cy="872709"/>
          </a:xfrm>
          <a:prstGeom prst="rect">
            <a:avLst/>
          </a:prstGeom>
        </p:spPr>
      </p:pic>
      <p:pic>
        <p:nvPicPr>
          <p:cNvPr id="14" name="Picture 13">
            <a:extLst>
              <a:ext uri="{FF2B5EF4-FFF2-40B4-BE49-F238E27FC236}">
                <a16:creationId xmlns:a16="http://schemas.microsoft.com/office/drawing/2014/main" id="{AED59812-6820-446C-B994-0D059C97DC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91927" t="72411" b="13751"/>
          <a:stretch/>
        </p:blipFill>
        <p:spPr>
          <a:xfrm>
            <a:off x="10473994" y="5564567"/>
            <a:ext cx="1341545" cy="1293433"/>
          </a:xfrm>
          <a:custGeom>
            <a:avLst/>
            <a:gdLst>
              <a:gd name="connsiteX0" fmla="*/ 0 w 1341545"/>
              <a:gd name="connsiteY0" fmla="*/ 0 h 1293433"/>
              <a:gd name="connsiteX1" fmla="*/ 1341545 w 1341545"/>
              <a:gd name="connsiteY1" fmla="*/ 0 h 1293433"/>
              <a:gd name="connsiteX2" fmla="*/ 1341545 w 1341545"/>
              <a:gd name="connsiteY2" fmla="*/ 1293433 h 1293433"/>
              <a:gd name="connsiteX3" fmla="*/ 150847 w 1341545"/>
              <a:gd name="connsiteY3" fmla="*/ 1293433 h 1293433"/>
              <a:gd name="connsiteX4" fmla="*/ 66240 w 1341545"/>
              <a:gd name="connsiteY4" fmla="*/ 1183451 h 1293433"/>
              <a:gd name="connsiteX5" fmla="*/ 0 w 1341545"/>
              <a:gd name="connsiteY5" fmla="*/ 1061841 h 12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545" h="1293433">
                <a:moveTo>
                  <a:pt x="0" y="0"/>
                </a:moveTo>
                <a:lnTo>
                  <a:pt x="1341545" y="0"/>
                </a:lnTo>
                <a:lnTo>
                  <a:pt x="1341545" y="1293433"/>
                </a:lnTo>
                <a:lnTo>
                  <a:pt x="150847" y="1293433"/>
                </a:lnTo>
                <a:lnTo>
                  <a:pt x="66240" y="1183451"/>
                </a:lnTo>
                <a:lnTo>
                  <a:pt x="0" y="1061841"/>
                </a:lnTo>
                <a:close/>
              </a:path>
            </a:pathLst>
          </a:custGeom>
        </p:spPr>
      </p:pic>
      <p:pic>
        <p:nvPicPr>
          <p:cNvPr id="7" name="Graphic 6" descr="Teamwork">
            <a:extLst>
              <a:ext uri="{FF2B5EF4-FFF2-40B4-BE49-F238E27FC236}">
                <a16:creationId xmlns:a16="http://schemas.microsoft.com/office/drawing/2014/main" id="{76A6CAFD-9E22-D9BB-CFC3-BE5174B44D1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90459" y="948266"/>
            <a:ext cx="4743406" cy="4743406"/>
          </a:xfrm>
          <a:prstGeom prst="rect">
            <a:avLst/>
          </a:prstGeom>
        </p:spPr>
      </p:pic>
      <p:pic>
        <p:nvPicPr>
          <p:cNvPr id="16" name="Picture 15">
            <a:extLst>
              <a:ext uri="{FF2B5EF4-FFF2-40B4-BE49-F238E27FC236}">
                <a16:creationId xmlns:a16="http://schemas.microsoft.com/office/drawing/2014/main" id="{E844ED7C-1917-40D8-8B42-1B1C27BC5A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73623" t="43915" r="1" b="18252"/>
          <a:stretch/>
        </p:blipFill>
        <p:spPr>
          <a:xfrm flipH="1">
            <a:off x="0" y="3142319"/>
            <a:ext cx="4605339" cy="3715682"/>
          </a:xfrm>
          <a:prstGeom prst="rect">
            <a:avLst/>
          </a:prstGeom>
        </p:spPr>
      </p:pic>
    </p:spTree>
    <p:extLst>
      <p:ext uri="{BB962C8B-B14F-4D97-AF65-F5344CB8AC3E}">
        <p14:creationId xmlns:p14="http://schemas.microsoft.com/office/powerpoint/2010/main" val="316021791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Droplet</Template>
  <TotalTime>1850</TotalTime>
  <Words>197</Words>
  <Application>Microsoft Macintosh PowerPoint</Application>
  <PresentationFormat>Widescreen</PresentationFormat>
  <Paragraphs>38</Paragraphs>
  <Slides>16</Slides>
  <Notes>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Arial</vt:lpstr>
      <vt:lpstr>Tw Cen MT</vt:lpstr>
      <vt:lpstr>Droplet</vt:lpstr>
      <vt:lpstr>Finding Mastery</vt:lpstr>
      <vt:lpstr>What does mastery look like in our lives?</vt:lpstr>
      <vt:lpstr>Share a story of mastery</vt:lpstr>
      <vt:lpstr>mastery lessons</vt:lpstr>
      <vt:lpstr>Collective teacher efficacy</vt:lpstr>
      <vt:lpstr>PowerPoint Presentation</vt:lpstr>
      <vt:lpstr>PowerPoint Presentation</vt:lpstr>
      <vt:lpstr>PowerPoint Presentation</vt:lpstr>
      <vt:lpstr>PowerPoint Presentation</vt:lpstr>
      <vt:lpstr>What is mastery?</vt:lpstr>
      <vt:lpstr>Outcome continuum</vt:lpstr>
      <vt:lpstr>How might students show mastery?</vt:lpstr>
      <vt:lpstr>East Lake Continuum</vt:lpstr>
      <vt:lpstr>Exemplar: Mastery</vt:lpstr>
      <vt:lpstr>Exemplar: Mastery</vt:lpstr>
      <vt:lpstr>Team 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 lake pl</dc:title>
  <dc:creator>Joshua LaFleur</dc:creator>
  <cp:lastModifiedBy>Joshua Lafleur</cp:lastModifiedBy>
  <cp:revision>6</cp:revision>
  <dcterms:created xsi:type="dcterms:W3CDTF">2024-04-15T15:53:30Z</dcterms:created>
  <dcterms:modified xsi:type="dcterms:W3CDTF">2024-04-29T01:54:48Z</dcterms:modified>
</cp:coreProperties>
</file>