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sldIdLst>
    <p:sldId id="256" r:id="rId2"/>
    <p:sldId id="257" r:id="rId3"/>
    <p:sldId id="630" r:id="rId4"/>
    <p:sldId id="631" r:id="rId5"/>
    <p:sldId id="632" r:id="rId6"/>
    <p:sldId id="639" r:id="rId7"/>
    <p:sldId id="618" r:id="rId8"/>
    <p:sldId id="638" r:id="rId9"/>
    <p:sldId id="620" r:id="rId10"/>
    <p:sldId id="637" r:id="rId11"/>
    <p:sldId id="634" r:id="rId12"/>
    <p:sldId id="635" r:id="rId13"/>
    <p:sldId id="63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48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6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7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0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1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0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8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3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4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96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7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2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6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AA37442-EAE9-6CFC-AC74-44222B37F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ulticolored smoke gradient">
            <a:extLst>
              <a:ext uri="{FF2B5EF4-FFF2-40B4-BE49-F238E27FC236}">
                <a16:creationId xmlns:a16="http://schemas.microsoft.com/office/drawing/2014/main" id="{26A7A678-FE09-60F3-1F3A-695DACBCD1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44" b="82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4117A24-9D5E-A791-A2F4-8C81AC60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60265" y="-960268"/>
            <a:ext cx="6857998" cy="87785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6000">
                <a:srgbClr val="000000">
                  <a:alpha val="58000"/>
                </a:srgbClr>
              </a:gs>
              <a:gs pos="100000">
                <a:srgbClr val="000000">
                  <a:alpha val="5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214FD-62DA-DEEE-BDCF-85A866446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1122363"/>
            <a:ext cx="5029198" cy="230524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UDL for E</a:t>
            </a:r>
            <a:r>
              <a:rPr lang="en-US" b="1">
                <a:solidFill>
                  <a:srgbClr val="FFFFFF"/>
                </a:solidFill>
              </a:rPr>
              <a:t>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B3F1AF-6DF1-4F39-289E-FB53729AE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Joshua LaFleur</a:t>
            </a:r>
          </a:p>
          <a:p>
            <a:r>
              <a:rPr lang="en-US" dirty="0" err="1">
                <a:solidFill>
                  <a:srgbClr val="FFFFFF"/>
                </a:solidFill>
              </a:rPr>
              <a:t>Readesign.pro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6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F049F8-87E1-403E-2A50-2F4544BF8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302F8-31CB-2385-6410-51FB50D8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784747"/>
            <a:ext cx="3846394" cy="15558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3600"/>
              <a:t>AdSuMuDi</a:t>
            </a:r>
          </a:p>
        </p:txBody>
      </p:sp>
      <p:pic>
        <p:nvPicPr>
          <p:cNvPr id="4" name="Content Placeholder 3" descr="A colorful hexagon with numbers&#10;&#10;Description automatically generated">
            <a:extLst>
              <a:ext uri="{FF2B5EF4-FFF2-40B4-BE49-F238E27FC236}">
                <a16:creationId xmlns:a16="http://schemas.microsoft.com/office/drawing/2014/main" id="{E53C16C0-5B66-5EC5-F18C-6C2AA83D2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r="1" b="1"/>
          <a:stretch/>
        </p:blipFill>
        <p:spPr>
          <a:xfrm>
            <a:off x="5540990" y="1050879"/>
            <a:ext cx="4800596" cy="48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7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olorful hexagon with numbers&#10;&#10;Description automatically generated">
            <a:extLst>
              <a:ext uri="{FF2B5EF4-FFF2-40B4-BE49-F238E27FC236}">
                <a16:creationId xmlns:a16="http://schemas.microsoft.com/office/drawing/2014/main" id="{3F2BDC87-1580-6217-4696-6092B934A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21" y="643299"/>
            <a:ext cx="2712772" cy="2468623"/>
          </a:xfrm>
          <a:prstGeom prst="rect">
            <a:avLst/>
          </a:prstGeom>
        </p:spPr>
      </p:pic>
      <p:pic>
        <p:nvPicPr>
          <p:cNvPr id="11" name="Picture 10" descr="A hexagon with numbers and letters&#10;&#10;Description automatically generated">
            <a:extLst>
              <a:ext uri="{FF2B5EF4-FFF2-40B4-BE49-F238E27FC236}">
                <a16:creationId xmlns:a16="http://schemas.microsoft.com/office/drawing/2014/main" id="{237FE698-F439-7AD5-BAD8-43ED6DF94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23" y="643300"/>
            <a:ext cx="2750554" cy="2468623"/>
          </a:xfrm>
          <a:prstGeom prst="rect">
            <a:avLst/>
          </a:prstGeom>
        </p:spPr>
      </p:pic>
      <p:pic>
        <p:nvPicPr>
          <p:cNvPr id="3" name="Picture 2" descr="A hexagon with numbers&#10;&#10;Description automatically generated">
            <a:extLst>
              <a:ext uri="{FF2B5EF4-FFF2-40B4-BE49-F238E27FC236}">
                <a16:creationId xmlns:a16="http://schemas.microsoft.com/office/drawing/2014/main" id="{D7A1637A-F88C-5B4E-796C-096A102C5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76" y="3748194"/>
            <a:ext cx="2594888" cy="2471631"/>
          </a:xfrm>
          <a:prstGeom prst="rect">
            <a:avLst/>
          </a:prstGeom>
        </p:spPr>
      </p:pic>
      <p:pic>
        <p:nvPicPr>
          <p:cNvPr id="5" name="Picture 4" descr="A hexagon with numbers and letters&#10;&#10;Description automatically generated">
            <a:extLst>
              <a:ext uri="{FF2B5EF4-FFF2-40B4-BE49-F238E27FC236}">
                <a16:creationId xmlns:a16="http://schemas.microsoft.com/office/drawing/2014/main" id="{22FDA7C1-36E0-6D79-6B28-86F03498EB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741" y="631145"/>
            <a:ext cx="2626687" cy="2475653"/>
          </a:xfrm>
          <a:prstGeom prst="rect">
            <a:avLst/>
          </a:prstGeom>
        </p:spPr>
      </p:pic>
      <p:pic>
        <p:nvPicPr>
          <p:cNvPr id="7" name="Picture 6" descr="A hexagon with numbers and letters&#10;&#10;Description automatically generated">
            <a:extLst>
              <a:ext uri="{FF2B5EF4-FFF2-40B4-BE49-F238E27FC236}">
                <a16:creationId xmlns:a16="http://schemas.microsoft.com/office/drawing/2014/main" id="{57C965DF-5DDB-8E43-BAB8-0103D98B82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360" y="3818714"/>
            <a:ext cx="2705478" cy="2401112"/>
          </a:xfrm>
          <a:prstGeom prst="rect">
            <a:avLst/>
          </a:prstGeom>
        </p:spPr>
      </p:pic>
      <p:pic>
        <p:nvPicPr>
          <p:cNvPr id="9" name="Picture 8" descr="A hexagon with numbers and letters&#10;&#10;Description automatically generated">
            <a:extLst>
              <a:ext uri="{FF2B5EF4-FFF2-40B4-BE49-F238E27FC236}">
                <a16:creationId xmlns:a16="http://schemas.microsoft.com/office/drawing/2014/main" id="{97216304-F35F-CEA6-A381-956D9AEA9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462" y="3755224"/>
            <a:ext cx="2777015" cy="246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2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F20A-B47F-B22C-C6E7-147D33219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was that UDL?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E95E59-C8DE-DD7F-8EE9-9FFF77AD2D88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r>
              <a:rPr lang="en-US" dirty="0"/>
              <a:t>What could make it more universal &amp; beneficial?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9B650-BCF3-519E-F46B-19EE067A5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b="1" dirty="0"/>
              <a:t>How does it support EAL learners?</a:t>
            </a:r>
          </a:p>
        </p:txBody>
      </p:sp>
    </p:spTree>
    <p:extLst>
      <p:ext uri="{BB962C8B-B14F-4D97-AF65-F5344CB8AC3E}">
        <p14:creationId xmlns:p14="http://schemas.microsoft.com/office/powerpoint/2010/main" val="346335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1A06B62-8BB1-9677-4094-5FB84178B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CBBE97-AD70-20FD-ACE5-AD14B5E09B4D}"/>
              </a:ext>
            </a:extLst>
          </p:cNvPr>
          <p:cNvSpPr txBox="1"/>
          <p:nvPr/>
        </p:nvSpPr>
        <p:spPr>
          <a:xfrm>
            <a:off x="7239000" y="2736850"/>
            <a:ext cx="3924299" cy="2978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4000" dirty="0"/>
              <a:t>Fluency</a:t>
            </a:r>
            <a:br>
              <a:rPr lang="en-US" sz="4000" dirty="0"/>
            </a:br>
            <a:r>
              <a:rPr lang="en-US" sz="4000" dirty="0"/>
              <a:t>Routine</a:t>
            </a:r>
          </a:p>
        </p:txBody>
      </p:sp>
      <p:pic>
        <p:nvPicPr>
          <p:cNvPr id="5" name="Picture 4" descr="Wristwatch face">
            <a:extLst>
              <a:ext uri="{FF2B5EF4-FFF2-40B4-BE49-F238E27FC236}">
                <a16:creationId xmlns:a16="http://schemas.microsoft.com/office/drawing/2014/main" id="{3AF8ACF3-EC24-6F69-FD12-6FF52BE346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46" b="16116"/>
          <a:stretch/>
        </p:blipFill>
        <p:spPr>
          <a:xfrm>
            <a:off x="1" y="-2357"/>
            <a:ext cx="7872431" cy="4310904"/>
          </a:xfrm>
          <a:custGeom>
            <a:avLst/>
            <a:gdLst/>
            <a:ahLst/>
            <a:cxnLst/>
            <a:rect l="l" t="t" r="r" b="b"/>
            <a:pathLst>
              <a:path w="7872431" h="4310904">
                <a:moveTo>
                  <a:pt x="0" y="0"/>
                </a:moveTo>
                <a:lnTo>
                  <a:pt x="7872431" y="0"/>
                </a:lnTo>
                <a:lnTo>
                  <a:pt x="3042989" y="3788060"/>
                </a:lnTo>
                <a:cubicBezTo>
                  <a:pt x="2579199" y="4115583"/>
                  <a:pt x="2047750" y="4286391"/>
                  <a:pt x="1514750" y="4308448"/>
                </a:cubicBezTo>
                <a:cubicBezTo>
                  <a:pt x="1015062" y="4329127"/>
                  <a:pt x="514010" y="4219067"/>
                  <a:pt x="66064" y="3984830"/>
                </a:cubicBezTo>
                <a:lnTo>
                  <a:pt x="0" y="39477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49536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0D24D9-34B3-C8B1-ECC8-56787F990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75" y="2886075"/>
            <a:ext cx="11816780" cy="1100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BFF00B-0455-2B15-B7D4-8443FDCBE63F}"/>
              </a:ext>
            </a:extLst>
          </p:cNvPr>
          <p:cNvSpPr txBox="1"/>
          <p:nvPr/>
        </p:nvSpPr>
        <p:spPr>
          <a:xfrm>
            <a:off x="878681" y="2443163"/>
            <a:ext cx="63507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Reading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F2FBF2-33AC-CE19-1688-F2B13C7CF927}"/>
              </a:ext>
            </a:extLst>
          </p:cNvPr>
          <p:cNvSpPr txBox="1"/>
          <p:nvPr/>
        </p:nvSpPr>
        <p:spPr>
          <a:xfrm>
            <a:off x="2968884" y="2458552"/>
            <a:ext cx="61007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Learning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C164E0-E144-86F0-2CC0-FECBED1442BE}"/>
              </a:ext>
            </a:extLst>
          </p:cNvPr>
          <p:cNvSpPr txBox="1"/>
          <p:nvPr/>
        </p:nvSpPr>
        <p:spPr>
          <a:xfrm>
            <a:off x="7979569" y="2489330"/>
            <a:ext cx="61007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Practicing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A3788C-5196-5EA9-1CF7-4439F55584AA}"/>
              </a:ext>
            </a:extLst>
          </p:cNvPr>
          <p:cNvSpPr txBox="1"/>
          <p:nvPr/>
        </p:nvSpPr>
        <p:spPr>
          <a:xfrm>
            <a:off x="5474227" y="2472962"/>
            <a:ext cx="61007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dirty="0">
                <a:solidFill>
                  <a:srgbClr val="FFFFFF"/>
                </a:solidFill>
                <a:highlight>
                  <a:srgbClr val="800080"/>
                </a:highlight>
                <a:latin typeface="Graphik" panose="020B0503030202060203" pitchFamily="34" charset="77"/>
              </a:rPr>
              <a:t>Fluency</a:t>
            </a:r>
            <a:endParaRPr lang="en-CA" sz="2000" dirty="0">
              <a:solidFill>
                <a:srgbClr val="FFFFFF"/>
              </a:solidFill>
              <a:effectLst/>
              <a:highlight>
                <a:srgbClr val="800080"/>
              </a:highlight>
              <a:latin typeface="Graphik" panose="020B0503030202060203" pitchFamily="34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6956D7-044C-FCF4-F7A1-5EB89BEFD4EE}"/>
              </a:ext>
            </a:extLst>
          </p:cNvPr>
          <p:cNvSpPr txBox="1"/>
          <p:nvPr/>
        </p:nvSpPr>
        <p:spPr>
          <a:xfrm>
            <a:off x="10109864" y="2455429"/>
            <a:ext cx="61007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  <a:effectLst/>
                <a:highlight>
                  <a:srgbClr val="800080"/>
                </a:highlight>
                <a:latin typeface="Graphik" panose="020B0503030202060203" pitchFamily="34" charset="77"/>
              </a:rPr>
              <a:t>Games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B5F7AC15-C90D-53A2-EF19-52BE0D9975E9}"/>
              </a:ext>
            </a:extLst>
          </p:cNvPr>
          <p:cNvSpPr/>
          <p:nvPr/>
        </p:nvSpPr>
        <p:spPr>
          <a:xfrm>
            <a:off x="1233756" y="2036030"/>
            <a:ext cx="2400300" cy="728662"/>
          </a:xfrm>
          <a:prstGeom prst="arc">
            <a:avLst>
              <a:gd name="adj1" fmla="val 10777813"/>
              <a:gd name="adj2" fmla="val 716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ABA3EA5B-4E8C-CD0E-CBC3-2993BB56733E}"/>
              </a:ext>
            </a:extLst>
          </p:cNvPr>
          <p:cNvSpPr/>
          <p:nvPr/>
        </p:nvSpPr>
        <p:spPr>
          <a:xfrm>
            <a:off x="3739098" y="2071627"/>
            <a:ext cx="2400300" cy="728662"/>
          </a:xfrm>
          <a:prstGeom prst="arc">
            <a:avLst>
              <a:gd name="adj1" fmla="val 10777813"/>
              <a:gd name="adj2" fmla="val 716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85DDE53C-2E12-44E4-88DF-B50B70428658}"/>
              </a:ext>
            </a:extLst>
          </p:cNvPr>
          <p:cNvSpPr/>
          <p:nvPr/>
        </p:nvSpPr>
        <p:spPr>
          <a:xfrm>
            <a:off x="6384400" y="2051419"/>
            <a:ext cx="2400300" cy="728662"/>
          </a:xfrm>
          <a:prstGeom prst="arc">
            <a:avLst>
              <a:gd name="adj1" fmla="val 10777813"/>
              <a:gd name="adj2" fmla="val 716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D1D81E79-0256-9EFD-DD38-059EE0A6CF02}"/>
              </a:ext>
            </a:extLst>
          </p:cNvPr>
          <p:cNvSpPr/>
          <p:nvPr/>
        </p:nvSpPr>
        <p:spPr>
          <a:xfrm>
            <a:off x="8784700" y="2099865"/>
            <a:ext cx="1916638" cy="728662"/>
          </a:xfrm>
          <a:prstGeom prst="arc">
            <a:avLst>
              <a:gd name="adj1" fmla="val 10777813"/>
              <a:gd name="adj2" fmla="val 1338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1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  <p:bldP spid="17" grpId="0"/>
      <p:bldP spid="18" grpId="0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EE8A2F9-9CEF-8F24-3598-6617114E5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36430" y="-1222481"/>
            <a:ext cx="14123684" cy="904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36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0D7A82-5AAF-0B21-3B21-C5CBEBD1B89D}"/>
              </a:ext>
            </a:extLst>
          </p:cNvPr>
          <p:cNvSpPr txBox="1"/>
          <p:nvPr/>
        </p:nvSpPr>
        <p:spPr>
          <a:xfrm>
            <a:off x="1507331" y="2372796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Teacher notices (phonics/vocabulary)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C931C-3981-350E-9BC5-2EF0E3A2B3BE}"/>
              </a:ext>
            </a:extLst>
          </p:cNvPr>
          <p:cNvSpPr txBox="1"/>
          <p:nvPr/>
        </p:nvSpPr>
        <p:spPr>
          <a:xfrm>
            <a:off x="1507331" y="3059668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Teacher reads aloud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01F232-0510-7B82-C08C-6F2BBF69D70E}"/>
              </a:ext>
            </a:extLst>
          </p:cNvPr>
          <p:cNvSpPr txBox="1"/>
          <p:nvPr/>
        </p:nvSpPr>
        <p:spPr>
          <a:xfrm>
            <a:off x="1507331" y="3746540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Choral reading (Teacher voice loudest)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5D99C-13E7-DE46-546F-DD6530841B10}"/>
              </a:ext>
            </a:extLst>
          </p:cNvPr>
          <p:cNvSpPr txBox="1"/>
          <p:nvPr/>
        </p:nvSpPr>
        <p:spPr>
          <a:xfrm>
            <a:off x="1507331" y="4433412"/>
            <a:ext cx="6952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Whisper reading time (connect with students)</a:t>
            </a:r>
          </a:p>
          <a:p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14C40-350C-EE7B-0D2F-2869FE6F9363}"/>
              </a:ext>
            </a:extLst>
          </p:cNvPr>
          <p:cNvSpPr txBox="1"/>
          <p:nvPr/>
        </p:nvSpPr>
        <p:spPr>
          <a:xfrm>
            <a:off x="1493043" y="5027951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Fun reading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C3AE80-9743-E4E3-D948-779757126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474" y="331948"/>
            <a:ext cx="10339052" cy="112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1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CE2C80-D34B-7395-4877-CAA0B1F02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53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E16B16D-6869-A15D-5024-4CBF3AF098C8}"/>
              </a:ext>
            </a:extLst>
          </p:cNvPr>
          <p:cNvSpPr txBox="1"/>
          <p:nvPr/>
        </p:nvSpPr>
        <p:spPr>
          <a:xfrm>
            <a:off x="592930" y="2271713"/>
            <a:ext cx="75795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(Chorus)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Oh, </a:t>
            </a:r>
            <a:r>
              <a:rPr lang="en-CA" sz="2400" dirty="0">
                <a:solidFill>
                  <a:srgbClr val="AE03F0"/>
                </a:solidFill>
                <a:effectLst/>
                <a:latin typeface="Graphik" panose="020B0503030202060203" pitchFamily="34" charset="77"/>
              </a:rPr>
              <a:t>gravity</a:t>
            </a: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, you keep me on the ground,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Without you, I'd be floating around.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You pull me </a:t>
            </a:r>
            <a:r>
              <a:rPr lang="en-CA" sz="2400" b="1" dirty="0">
                <a:solidFill>
                  <a:srgbClr val="18BAFB"/>
                </a:solidFill>
                <a:effectLst/>
                <a:latin typeface="Graphik" panose="020B0503030202060203" pitchFamily="34" charset="77"/>
              </a:rPr>
              <a:t>close</a:t>
            </a: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 when I jump high,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Gravity, oh gravity, you're why I don't fly.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With every apple that falls from a tree,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It's your </a:t>
            </a:r>
            <a:r>
              <a:rPr lang="en-CA" sz="2400" b="1" dirty="0">
                <a:solidFill>
                  <a:srgbClr val="18BAFB"/>
                </a:solidFill>
                <a:effectLst/>
                <a:latin typeface="Graphik" panose="020B0503030202060203" pitchFamily="34" charset="77"/>
              </a:rPr>
              <a:t>force</a:t>
            </a:r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 that brings it close to me.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Gravity, oh gravity, so strong and bold,</a:t>
            </a:r>
          </a:p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Holding us all, young and old.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024DB-ED4C-2088-A32A-840BD630E860}"/>
              </a:ext>
            </a:extLst>
          </p:cNvPr>
          <p:cNvSpPr txBox="1"/>
          <p:nvPr/>
        </p:nvSpPr>
        <p:spPr>
          <a:xfrm>
            <a:off x="421481" y="200471"/>
            <a:ext cx="84653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dirty="0">
                <a:solidFill>
                  <a:srgbClr val="FFFFFF"/>
                </a:solidFill>
                <a:effectLst/>
                <a:latin typeface="Graphik" panose="020B0503030202060203" pitchFamily="34" charset="77"/>
              </a:rPr>
              <a:t>Sure, here's a catchy chorus in the style of Taylor Swift that's designed to help grade four students learn about gravity, using simple vocabulary and including a few words with a long O sound:</a:t>
            </a:r>
          </a:p>
        </p:txBody>
      </p:sp>
    </p:spTree>
    <p:extLst>
      <p:ext uri="{BB962C8B-B14F-4D97-AF65-F5344CB8AC3E}">
        <p14:creationId xmlns:p14="http://schemas.microsoft.com/office/powerpoint/2010/main" val="166178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009">
            <a:extLst>
              <a:ext uri="{FF2B5EF4-FFF2-40B4-BE49-F238E27FC236}">
                <a16:creationId xmlns:a16="http://schemas.microsoft.com/office/drawing/2014/main" id="{263D1AAC-1683-3C39-B96A-1D0E03C85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7" y="0"/>
            <a:ext cx="456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258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946E2EA-AFE5-8BCB-A141-B60D9192F51F}"/>
              </a:ext>
            </a:extLst>
          </p:cNvPr>
          <p:cNvSpPr/>
          <p:nvPr/>
        </p:nvSpPr>
        <p:spPr>
          <a:xfrm>
            <a:off x="4348837" y="206829"/>
            <a:ext cx="3494314" cy="3222171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48B011-2818-3633-D956-32194986E7C0}"/>
              </a:ext>
            </a:extLst>
          </p:cNvPr>
          <p:cNvSpPr/>
          <p:nvPr/>
        </p:nvSpPr>
        <p:spPr>
          <a:xfrm>
            <a:off x="7957454" y="206829"/>
            <a:ext cx="3603174" cy="322217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7B06BE-D4B2-DAF5-EC9E-E329FF107070}"/>
              </a:ext>
            </a:extLst>
          </p:cNvPr>
          <p:cNvSpPr/>
          <p:nvPr/>
        </p:nvSpPr>
        <p:spPr>
          <a:xfrm>
            <a:off x="561221" y="3570310"/>
            <a:ext cx="3581398" cy="322217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FB8E6A-9472-28A9-C9F0-B5C74991139B}"/>
              </a:ext>
            </a:extLst>
          </p:cNvPr>
          <p:cNvSpPr/>
          <p:nvPr/>
        </p:nvSpPr>
        <p:spPr>
          <a:xfrm>
            <a:off x="4337546" y="3540739"/>
            <a:ext cx="3494314" cy="322217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B2237-3233-5EB9-87AC-9BE699B3B971}"/>
              </a:ext>
            </a:extLst>
          </p:cNvPr>
          <p:cNvSpPr/>
          <p:nvPr/>
        </p:nvSpPr>
        <p:spPr>
          <a:xfrm>
            <a:off x="8043722" y="3635829"/>
            <a:ext cx="3471722" cy="322217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A1622C-005D-31BC-6A8B-E8DE15CFA4AC}"/>
              </a:ext>
            </a:extLst>
          </p:cNvPr>
          <p:cNvSpPr/>
          <p:nvPr/>
        </p:nvSpPr>
        <p:spPr>
          <a:xfrm>
            <a:off x="631370" y="206829"/>
            <a:ext cx="3494314" cy="32221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4D3EEC-0CC4-E605-9569-271AED29A263}"/>
              </a:ext>
            </a:extLst>
          </p:cNvPr>
          <p:cNvSpPr/>
          <p:nvPr/>
        </p:nvSpPr>
        <p:spPr>
          <a:xfrm>
            <a:off x="631370" y="206829"/>
            <a:ext cx="3494315" cy="8055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Voice Note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E850E6-A87B-C9F1-B93B-8A5E9BBE2960}"/>
              </a:ext>
            </a:extLst>
          </p:cNvPr>
          <p:cNvSpPr/>
          <p:nvPr/>
        </p:nvSpPr>
        <p:spPr>
          <a:xfrm>
            <a:off x="4348838" y="206829"/>
            <a:ext cx="3494315" cy="8055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Film Your Thoughts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CE6A08-9D31-E08C-FF1B-ED42032D56C8}"/>
              </a:ext>
            </a:extLst>
          </p:cNvPr>
          <p:cNvSpPr/>
          <p:nvPr/>
        </p:nvSpPr>
        <p:spPr>
          <a:xfrm>
            <a:off x="7957456" y="206829"/>
            <a:ext cx="3603174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Share Ideas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7C308D-D6EC-E1EF-DE3D-E3667CB8A7B4}"/>
              </a:ext>
            </a:extLst>
          </p:cNvPr>
          <p:cNvSpPr/>
          <p:nvPr/>
        </p:nvSpPr>
        <p:spPr>
          <a:xfrm>
            <a:off x="544286" y="3570310"/>
            <a:ext cx="3581398" cy="10487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Ask Me Questions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F7224F-83DD-9690-9231-A46BB288206C}"/>
              </a:ext>
            </a:extLst>
          </p:cNvPr>
          <p:cNvSpPr/>
          <p:nvPr/>
        </p:nvSpPr>
        <p:spPr>
          <a:xfrm>
            <a:off x="4329078" y="3530850"/>
            <a:ext cx="3494315" cy="8055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Sketch-Note 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A034DB-85FD-D405-2E8A-F6D8C4303345}"/>
              </a:ext>
            </a:extLst>
          </p:cNvPr>
          <p:cNvSpPr/>
          <p:nvPr/>
        </p:nvSpPr>
        <p:spPr>
          <a:xfrm>
            <a:off x="8043723" y="3557747"/>
            <a:ext cx="3494315" cy="8055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Journal</a:t>
            </a:r>
          </a:p>
        </p:txBody>
      </p:sp>
      <p:pic>
        <p:nvPicPr>
          <p:cNvPr id="15" name="Graphic 14" descr="Radio microphone with solid fill">
            <a:extLst>
              <a:ext uri="{FF2B5EF4-FFF2-40B4-BE49-F238E27FC236}">
                <a16:creationId xmlns:a16="http://schemas.microsoft.com/office/drawing/2014/main" id="{89C9E420-EC59-1192-04EF-E8B405EAF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7175" y="1153681"/>
            <a:ext cx="2022703" cy="2022703"/>
          </a:xfrm>
          <a:prstGeom prst="rect">
            <a:avLst/>
          </a:prstGeom>
        </p:spPr>
      </p:pic>
      <p:pic>
        <p:nvPicPr>
          <p:cNvPr id="17" name="Graphic 16" descr="Camera with solid fill">
            <a:extLst>
              <a:ext uri="{FF2B5EF4-FFF2-40B4-BE49-F238E27FC236}">
                <a16:creationId xmlns:a16="http://schemas.microsoft.com/office/drawing/2014/main" id="{7C4C671C-A361-9FC3-DB36-20E76DEB0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4912" y="1114221"/>
            <a:ext cx="2062163" cy="2062163"/>
          </a:xfrm>
          <a:prstGeom prst="rect">
            <a:avLst/>
          </a:prstGeom>
        </p:spPr>
      </p:pic>
      <p:pic>
        <p:nvPicPr>
          <p:cNvPr id="19" name="Graphic 18" descr="Meeting with solid fill">
            <a:extLst>
              <a:ext uri="{FF2B5EF4-FFF2-40B4-BE49-F238E27FC236}">
                <a16:creationId xmlns:a16="http://schemas.microsoft.com/office/drawing/2014/main" id="{9DD0441E-C8E8-51A6-1B05-005B7240DC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9226" y="1249976"/>
            <a:ext cx="2290763" cy="2290763"/>
          </a:xfrm>
          <a:prstGeom prst="rect">
            <a:avLst/>
          </a:prstGeom>
        </p:spPr>
      </p:pic>
      <p:pic>
        <p:nvPicPr>
          <p:cNvPr id="23" name="Graphic 22" descr="Thought with solid fill">
            <a:extLst>
              <a:ext uri="{FF2B5EF4-FFF2-40B4-BE49-F238E27FC236}">
                <a16:creationId xmlns:a16="http://schemas.microsoft.com/office/drawing/2014/main" id="{62DDC614-1DB3-EAF7-379C-F1EB83398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7175" y="4692967"/>
            <a:ext cx="2022703" cy="2022703"/>
          </a:xfrm>
          <a:prstGeom prst="rect">
            <a:avLst/>
          </a:prstGeom>
        </p:spPr>
      </p:pic>
      <p:pic>
        <p:nvPicPr>
          <p:cNvPr id="25" name="Graphic 24" descr="Lightbulb and pencil with solid fill">
            <a:extLst>
              <a:ext uri="{FF2B5EF4-FFF2-40B4-BE49-F238E27FC236}">
                <a16:creationId xmlns:a16="http://schemas.microsoft.com/office/drawing/2014/main" id="{0D2C8961-273F-0CDE-8752-896C46FCEA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83987" y="4487591"/>
            <a:ext cx="2133607" cy="2133607"/>
          </a:xfrm>
          <a:prstGeom prst="rect">
            <a:avLst/>
          </a:prstGeom>
        </p:spPr>
      </p:pic>
      <p:pic>
        <p:nvPicPr>
          <p:cNvPr id="27" name="Graphic 26" descr="Storytelling with solid fill">
            <a:extLst>
              <a:ext uri="{FF2B5EF4-FFF2-40B4-BE49-F238E27FC236}">
                <a16:creationId xmlns:a16="http://schemas.microsoft.com/office/drawing/2014/main" id="{5EE80DDC-0D45-6008-0E28-71681CC093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96774" y="4624931"/>
            <a:ext cx="1924533" cy="192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68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28DB6-4B08-9816-A5DA-D6EB525FA5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47DB5-B985-7D06-D866-E7E7690E1F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ReaDesign.pro</a:t>
            </a:r>
            <a:endParaRPr lang="en-US" dirty="0"/>
          </a:p>
        </p:txBody>
      </p:sp>
      <p:pic>
        <p:nvPicPr>
          <p:cNvPr id="3080" name="Picture 8" descr="video, lip-sync, media, tiktok, movie, social media ">
            <a:extLst>
              <a:ext uri="{FF2B5EF4-FFF2-40B4-BE49-F238E27FC236}">
                <a16:creationId xmlns:a16="http://schemas.microsoft.com/office/drawing/2014/main" id="{7B5AC50B-1689-E073-DE32-74D23A19D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006" y="4574057"/>
            <a:ext cx="1446729" cy="144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ird, retweet, social media, twitter, tweet, social, microblog ">
            <a:extLst>
              <a:ext uri="{FF2B5EF4-FFF2-40B4-BE49-F238E27FC236}">
                <a16:creationId xmlns:a16="http://schemas.microsoft.com/office/drawing/2014/main" id="{9B5E7607-8031-1C24-4C0D-F761FE37B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583" y="2838718"/>
            <a:ext cx="1553576" cy="155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social media, camera, instagram, app, photo ">
            <a:extLst>
              <a:ext uri="{FF2B5EF4-FFF2-40B4-BE49-F238E27FC236}">
                <a16:creationId xmlns:a16="http://schemas.microsoft.com/office/drawing/2014/main" id="{99E5D38D-260F-DE32-2224-177A41111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074" y="1174875"/>
            <a:ext cx="1482080" cy="148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958738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199</Words>
  <Application>Microsoft Macintosh PowerPoint</Application>
  <PresentationFormat>Widescreen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Graphik</vt:lpstr>
      <vt:lpstr>Neue Haas Grotesk Text Pro</vt:lpstr>
      <vt:lpstr>SwellVTI</vt:lpstr>
      <vt:lpstr>UDL for EALL</vt:lpstr>
      <vt:lpstr>AdSuMuDi</vt:lpstr>
      <vt:lpstr>PowerPoint Presentation</vt:lpstr>
      <vt:lpstr>Why was that UDL?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UDL for EALL</dc:title>
  <dc:creator>Joshua LaFleur</dc:creator>
  <cp:lastModifiedBy>Joshua LaFleur</cp:lastModifiedBy>
  <cp:revision>2</cp:revision>
  <dcterms:created xsi:type="dcterms:W3CDTF">2024-04-12T19:43:30Z</dcterms:created>
  <dcterms:modified xsi:type="dcterms:W3CDTF">2024-04-25T18:14:12Z</dcterms:modified>
</cp:coreProperties>
</file>