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7" r:id="rId2"/>
    <p:sldId id="259" r:id="rId3"/>
    <p:sldId id="262" r:id="rId4"/>
    <p:sldId id="258" r:id="rId5"/>
    <p:sldId id="261" r:id="rId6"/>
    <p:sldId id="260" r:id="rId7"/>
    <p:sldId id="264" r:id="rId8"/>
    <p:sldId id="265" r:id="rId9"/>
    <p:sldId id="263" r:id="rId10"/>
    <p:sldId id="266" r:id="rId11"/>
    <p:sldId id="267" r:id="rId12"/>
    <p:sldId id="268" r:id="rId13"/>
    <p:sldId id="270" r:id="rId14"/>
    <p:sldId id="271" r:id="rId15"/>
    <p:sldId id="272" r:id="rId16"/>
    <p:sldId id="273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81"/>
  </p:normalViewPr>
  <p:slideViewPr>
    <p:cSldViewPr snapToGrid="0">
      <p:cViewPr varScale="1">
        <p:scale>
          <a:sx n="116" d="100"/>
          <a:sy n="116" d="100"/>
        </p:scale>
        <p:origin x="3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73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698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11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00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8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542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40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822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7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83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anahanonliteracy.com/blog/what-should-morphology-instruction-look-lik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8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image" Target="../media/image5.svg"/><Relationship Id="rId4" Type="http://schemas.openxmlformats.org/officeDocument/2006/relationships/tags" Target="../tags/tag5.xml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047E9847-0A92-7880-417D-50AEC0E00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876"/>
            <a:ext cx="7535537" cy="4168247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5788394-8183-1BEF-3E1D-E57955EDA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970" y="2489812"/>
            <a:ext cx="4137449" cy="35699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AB50B9-F137-5396-C006-3042FA165128}"/>
              </a:ext>
            </a:extLst>
          </p:cNvPr>
          <p:cNvSpPr txBox="1"/>
          <p:nvPr/>
        </p:nvSpPr>
        <p:spPr>
          <a:xfrm>
            <a:off x="8141465" y="1189822"/>
            <a:ext cx="2650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Morphology and Writing</a:t>
            </a:r>
          </a:p>
          <a:p>
            <a:r>
              <a:rPr lang="en-US" dirty="0"/>
              <a:t>BTC Style</a:t>
            </a:r>
          </a:p>
        </p:txBody>
      </p:sp>
    </p:spTree>
    <p:extLst>
      <p:ext uri="{BB962C8B-B14F-4D97-AF65-F5344CB8AC3E}">
        <p14:creationId xmlns:p14="http://schemas.microsoft.com/office/powerpoint/2010/main" val="1831381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8E8F93-4A57-E1CD-A128-37D704E7524D}"/>
              </a:ext>
            </a:extLst>
          </p:cNvPr>
          <p:cNvSpPr txBox="1"/>
          <p:nvPr/>
        </p:nvSpPr>
        <p:spPr>
          <a:xfrm>
            <a:off x="6279615" y="2151727"/>
            <a:ext cx="362105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Morphology</a:t>
            </a:r>
          </a:p>
          <a:p>
            <a:endParaRPr lang="en-US" sz="3200" dirty="0"/>
          </a:p>
          <a:p>
            <a:r>
              <a:rPr lang="en-US" sz="3200" dirty="0"/>
              <a:t>Sentence Writing</a:t>
            </a:r>
          </a:p>
          <a:p>
            <a:endParaRPr lang="en-US" sz="3200" dirty="0"/>
          </a:p>
          <a:p>
            <a:r>
              <a:rPr lang="en-US" sz="3200" dirty="0"/>
              <a:t>Short Story Writing</a:t>
            </a:r>
          </a:p>
        </p:txBody>
      </p:sp>
    </p:spTree>
    <p:extLst>
      <p:ext uri="{BB962C8B-B14F-4D97-AF65-F5344CB8AC3E}">
        <p14:creationId xmlns:p14="http://schemas.microsoft.com/office/powerpoint/2010/main" val="3556378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orphology Instruction in Reading | Shanahan on Literacy">
            <a:extLst>
              <a:ext uri="{FF2B5EF4-FFF2-40B4-BE49-F238E27FC236}">
                <a16:creationId xmlns:a16="http://schemas.microsoft.com/office/drawing/2014/main" id="{6D2F9540-3DF8-D7FA-D317-C0B1483A6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1612900"/>
            <a:ext cx="5067300" cy="363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A1A3F4-F1C6-79A0-CDF3-A91D9273BA5E}"/>
              </a:ext>
            </a:extLst>
          </p:cNvPr>
          <p:cNvSpPr txBox="1"/>
          <p:nvPr/>
        </p:nvSpPr>
        <p:spPr>
          <a:xfrm>
            <a:off x="661012" y="6301648"/>
            <a:ext cx="6846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Reference: </a:t>
            </a:r>
            <a:r>
              <a:rPr lang="en-US" sz="1200" dirty="0">
                <a:hlinkClick r:id="rId3"/>
              </a:rPr>
              <a:t>https://www.shanahanonliteracy.com/blog/what-should-morphology-instruction-look-like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75730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60BECF-E9B3-E5B5-CC96-2F1018AF45FC}"/>
              </a:ext>
            </a:extLst>
          </p:cNvPr>
          <p:cNvSpPr txBox="1"/>
          <p:nvPr/>
        </p:nvSpPr>
        <p:spPr>
          <a:xfrm>
            <a:off x="800102" y="960594"/>
            <a:ext cx="5828114" cy="4936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6000" cap="all" spc="30">
                <a:latin typeface="+mj-lt"/>
                <a:ea typeface="+mj-ea"/>
                <a:cs typeface="+mj-cs"/>
              </a:rPr>
              <a:t>SPECT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CA98CE3-81A7-4FFE-A047-9AA65998D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315200" y="1733549"/>
            <a:ext cx="0" cy="339090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667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E76295-E8F3-FC26-FC4A-693B4ED4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E98E10-6BDA-B089-06AE-0A0771129C12}"/>
              </a:ext>
            </a:extLst>
          </p:cNvPr>
          <p:cNvSpPr txBox="1"/>
          <p:nvPr/>
        </p:nvSpPr>
        <p:spPr>
          <a:xfrm>
            <a:off x="800102" y="960594"/>
            <a:ext cx="5828114" cy="4936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6000" cap="all" spc="30">
                <a:latin typeface="+mj-lt"/>
                <a:ea typeface="+mj-ea"/>
                <a:cs typeface="+mj-cs"/>
              </a:rPr>
              <a:t>DUC</a:t>
            </a:r>
          </a:p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6000" cap="all" spc="30">
                <a:latin typeface="+mj-lt"/>
                <a:ea typeface="+mj-ea"/>
                <a:cs typeface="+mj-cs"/>
              </a:rPr>
              <a:t>(Duct/Duce)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CA98CE3-81A7-4FFE-A047-9AA65998D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315200" y="1733549"/>
            <a:ext cx="0" cy="339090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457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3EA8E2-BF71-2524-8D91-7E088C248213}"/>
              </a:ext>
            </a:extLst>
          </p:cNvPr>
          <p:cNvSpPr txBox="1"/>
          <p:nvPr/>
        </p:nvSpPr>
        <p:spPr>
          <a:xfrm>
            <a:off x="5525170" y="3136612"/>
            <a:ext cx="1141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DUC</a:t>
            </a:r>
          </a:p>
        </p:txBody>
      </p:sp>
    </p:spTree>
    <p:extLst>
      <p:ext uri="{BB962C8B-B14F-4D97-AF65-F5344CB8AC3E}">
        <p14:creationId xmlns:p14="http://schemas.microsoft.com/office/powerpoint/2010/main" val="3448423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8035C-04DF-5D1B-004E-54A8DC059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40B50B-ACF8-18D6-3246-EA76C706ADBB}"/>
              </a:ext>
            </a:extLst>
          </p:cNvPr>
          <p:cNvSpPr txBox="1"/>
          <p:nvPr/>
        </p:nvSpPr>
        <p:spPr>
          <a:xfrm>
            <a:off x="3290135" y="2644170"/>
            <a:ext cx="23364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DUC</a:t>
            </a:r>
          </a:p>
          <a:p>
            <a:endParaRPr lang="en-US" sz="3200" dirty="0">
              <a:solidFill>
                <a:srgbClr val="7030A0"/>
              </a:solidFill>
            </a:endParaRPr>
          </a:p>
          <a:p>
            <a:r>
              <a:rPr lang="en-US" sz="3200" dirty="0">
                <a:solidFill>
                  <a:srgbClr val="7030A0"/>
                </a:solidFill>
              </a:rPr>
              <a:t>(TO LEAD)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3401A-70A4-CD5F-F0A3-04D5B2E427A3}"/>
              </a:ext>
            </a:extLst>
          </p:cNvPr>
          <p:cNvSpPr txBox="1"/>
          <p:nvPr/>
        </p:nvSpPr>
        <p:spPr>
          <a:xfrm>
            <a:off x="572877" y="2644170"/>
            <a:ext cx="20601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E</a:t>
            </a:r>
          </a:p>
          <a:p>
            <a:endParaRPr lang="en-US" sz="3200" dirty="0">
              <a:solidFill>
                <a:srgbClr val="0070C0"/>
              </a:solidFill>
            </a:endParaRPr>
          </a:p>
          <a:p>
            <a:r>
              <a:rPr lang="en-US" sz="3200" dirty="0">
                <a:solidFill>
                  <a:srgbClr val="0070C0"/>
                </a:solidFill>
              </a:rPr>
              <a:t>(OUT OF)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63570E-0684-A4E9-3FC6-748AACFF74B6}"/>
              </a:ext>
            </a:extLst>
          </p:cNvPr>
          <p:cNvSpPr txBox="1"/>
          <p:nvPr/>
        </p:nvSpPr>
        <p:spPr>
          <a:xfrm>
            <a:off x="6283687" y="2644170"/>
            <a:ext cx="15712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ATE</a:t>
            </a:r>
          </a:p>
          <a:p>
            <a:endParaRPr lang="en-US" sz="3200" dirty="0">
              <a:solidFill>
                <a:srgbClr val="002060"/>
              </a:solidFill>
            </a:endParaRPr>
          </a:p>
          <a:p>
            <a:r>
              <a:rPr lang="en-US" sz="3200" dirty="0">
                <a:solidFill>
                  <a:srgbClr val="002060"/>
                </a:solidFill>
              </a:rPr>
              <a:t>(VERB)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323093-502D-2E20-EFB8-D961FE935D9D}"/>
              </a:ext>
            </a:extLst>
          </p:cNvPr>
          <p:cNvSpPr txBox="1"/>
          <p:nvPr/>
        </p:nvSpPr>
        <p:spPr>
          <a:xfrm>
            <a:off x="8512030" y="2644292"/>
            <a:ext cx="17716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ION</a:t>
            </a:r>
          </a:p>
          <a:p>
            <a:endParaRPr lang="en-US" sz="3200" dirty="0">
              <a:solidFill>
                <a:srgbClr val="00B050"/>
              </a:solidFill>
            </a:endParaRPr>
          </a:p>
          <a:p>
            <a:r>
              <a:rPr lang="en-US" sz="3200" dirty="0">
                <a:solidFill>
                  <a:srgbClr val="00B050"/>
                </a:solidFill>
              </a:rPr>
              <a:t>(NOUN)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3C7286-FF1B-7D22-130F-20799C391DB5}"/>
              </a:ext>
            </a:extLst>
          </p:cNvPr>
          <p:cNvSpPr txBox="1"/>
          <p:nvPr/>
        </p:nvSpPr>
        <p:spPr>
          <a:xfrm>
            <a:off x="911751" y="186185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Evict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79E7C8-4F54-0D57-39DD-BD6D1767B755}"/>
              </a:ext>
            </a:extLst>
          </p:cNvPr>
          <p:cNvSpPr txBox="1"/>
          <p:nvPr/>
        </p:nvSpPr>
        <p:spPr>
          <a:xfrm>
            <a:off x="1344058" y="2423711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Eliminate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4E8510-82BC-3DF1-A2BD-725CB7084BDB}"/>
              </a:ext>
            </a:extLst>
          </p:cNvPr>
          <p:cNvSpPr txBox="1"/>
          <p:nvPr/>
        </p:nvSpPr>
        <p:spPr>
          <a:xfrm>
            <a:off x="4054207" y="2016087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Produce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B079F3-CDBC-808F-E290-B9E4FB296009}"/>
              </a:ext>
            </a:extLst>
          </p:cNvPr>
          <p:cNvSpPr txBox="1"/>
          <p:nvPr/>
        </p:nvSpPr>
        <p:spPr>
          <a:xfrm>
            <a:off x="3933022" y="1608463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Duke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93B31E-5C19-EDF0-7545-25B337D4E242}"/>
              </a:ext>
            </a:extLst>
          </p:cNvPr>
          <p:cNvSpPr txBox="1"/>
          <p:nvPr/>
        </p:nvSpPr>
        <p:spPr>
          <a:xfrm>
            <a:off x="4612416" y="2459504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Conduction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B9FD36-EA27-A6A2-21A0-A9ECC0EB1203}"/>
              </a:ext>
            </a:extLst>
          </p:cNvPr>
          <p:cNvSpPr txBox="1"/>
          <p:nvPr/>
        </p:nvSpPr>
        <p:spPr>
          <a:xfrm>
            <a:off x="2932684" y="2024483"/>
            <a:ext cx="1000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Reduces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934E44-3CAC-8BFA-33B7-ABB47527DCB9}"/>
              </a:ext>
            </a:extLst>
          </p:cNvPr>
          <p:cNvSpPr txBox="1"/>
          <p:nvPr/>
        </p:nvSpPr>
        <p:spPr>
          <a:xfrm>
            <a:off x="6566053" y="1729648"/>
            <a:ext cx="1572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Communicate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C9C299-B745-4CDE-6EE9-5ED90846EE1B}"/>
              </a:ext>
            </a:extLst>
          </p:cNvPr>
          <p:cNvSpPr txBox="1"/>
          <p:nvPr/>
        </p:nvSpPr>
        <p:spPr>
          <a:xfrm>
            <a:off x="9259316" y="1886505"/>
            <a:ext cx="13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Celebration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230D176-79B9-237B-9ABE-FE5F50D08FEF}"/>
              </a:ext>
            </a:extLst>
          </p:cNvPr>
          <p:cNvCxnSpPr>
            <a:cxnSpLocks/>
          </p:cNvCxnSpPr>
          <p:nvPr/>
        </p:nvCxnSpPr>
        <p:spPr>
          <a:xfrm flipV="1">
            <a:off x="693070" y="2190003"/>
            <a:ext cx="376769" cy="603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06DCB53-E892-2DBB-DEB2-A488C1A4499A}"/>
              </a:ext>
            </a:extLst>
          </p:cNvPr>
          <p:cNvCxnSpPr>
            <a:cxnSpLocks/>
          </p:cNvCxnSpPr>
          <p:nvPr/>
        </p:nvCxnSpPr>
        <p:spPr>
          <a:xfrm flipV="1">
            <a:off x="955926" y="2793043"/>
            <a:ext cx="528619" cy="1724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972AC71-12D6-C74D-D04B-A5E8B4DE956D}"/>
              </a:ext>
            </a:extLst>
          </p:cNvPr>
          <p:cNvCxnSpPr>
            <a:cxnSpLocks/>
          </p:cNvCxnSpPr>
          <p:nvPr/>
        </p:nvCxnSpPr>
        <p:spPr>
          <a:xfrm flipH="1" flipV="1">
            <a:off x="3155816" y="2385419"/>
            <a:ext cx="204064" cy="560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B504A00-1C73-F87C-FC9B-8295499DF919}"/>
              </a:ext>
            </a:extLst>
          </p:cNvPr>
          <p:cNvCxnSpPr>
            <a:cxnSpLocks/>
          </p:cNvCxnSpPr>
          <p:nvPr/>
        </p:nvCxnSpPr>
        <p:spPr>
          <a:xfrm flipV="1">
            <a:off x="4257721" y="2776396"/>
            <a:ext cx="792271" cy="301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9268545-C122-CC44-9D44-7AE33648ED82}"/>
              </a:ext>
            </a:extLst>
          </p:cNvPr>
          <p:cNvCxnSpPr>
            <a:cxnSpLocks/>
          </p:cNvCxnSpPr>
          <p:nvPr/>
        </p:nvCxnSpPr>
        <p:spPr>
          <a:xfrm flipV="1">
            <a:off x="3692153" y="2379372"/>
            <a:ext cx="792271" cy="301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3848CFA-EF78-8FC1-0994-9FE283981EA4}"/>
              </a:ext>
            </a:extLst>
          </p:cNvPr>
          <p:cNvCxnSpPr>
            <a:cxnSpLocks/>
          </p:cNvCxnSpPr>
          <p:nvPr/>
        </p:nvCxnSpPr>
        <p:spPr>
          <a:xfrm flipV="1">
            <a:off x="3600642" y="1951575"/>
            <a:ext cx="487646" cy="729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39921D-A7EE-F58B-57C1-7BB1F75E93D6}"/>
              </a:ext>
            </a:extLst>
          </p:cNvPr>
          <p:cNvCxnSpPr>
            <a:cxnSpLocks/>
            <a:endCxn id="20" idx="2"/>
          </p:cNvCxnSpPr>
          <p:nvPr/>
        </p:nvCxnSpPr>
        <p:spPr>
          <a:xfrm flipV="1">
            <a:off x="6812454" y="2098980"/>
            <a:ext cx="539904" cy="596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9D066D2-F18B-1043-0BD6-1241F6576F94}"/>
              </a:ext>
            </a:extLst>
          </p:cNvPr>
          <p:cNvCxnSpPr>
            <a:cxnSpLocks/>
          </p:cNvCxnSpPr>
          <p:nvPr/>
        </p:nvCxnSpPr>
        <p:spPr>
          <a:xfrm flipV="1">
            <a:off x="9427358" y="2232481"/>
            <a:ext cx="539904" cy="596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EF57D06-8812-892D-6EC0-1119A504392B}"/>
              </a:ext>
            </a:extLst>
          </p:cNvPr>
          <p:cNvSpPr txBox="1"/>
          <p:nvPr/>
        </p:nvSpPr>
        <p:spPr>
          <a:xfrm>
            <a:off x="618149" y="6213513"/>
            <a:ext cx="56871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0" i="0" u="none" strike="noStrike" dirty="0">
                <a:solidFill>
                  <a:srgbClr val="05103E"/>
                </a:solidFill>
                <a:effectLst/>
                <a:latin typeface="Times New Roman" panose="02020603050405020304" pitchFamily="18" charset="0"/>
              </a:rPr>
              <a:t>Reference: Serravallo, </a:t>
            </a:r>
            <a:r>
              <a:rPr lang="en-CA" sz="1200" dirty="0">
                <a:solidFill>
                  <a:srgbClr val="05103E"/>
                </a:solidFill>
                <a:latin typeface="Times New Roman" panose="02020603050405020304" pitchFamily="18" charset="0"/>
              </a:rPr>
              <a:t>J</a:t>
            </a:r>
            <a:r>
              <a:rPr lang="en-CA" sz="1200" b="0" i="0" u="none" strike="noStrike" dirty="0">
                <a:solidFill>
                  <a:srgbClr val="05103E"/>
                </a:solidFill>
                <a:effectLst/>
                <a:latin typeface="Times New Roman" panose="02020603050405020304" pitchFamily="18" charset="0"/>
              </a:rPr>
              <a:t>. (2024). </a:t>
            </a:r>
            <a:r>
              <a:rPr lang="en-CA" sz="1200" b="0" i="1" u="none" strike="noStrike" dirty="0">
                <a:solidFill>
                  <a:srgbClr val="05103E"/>
                </a:solidFill>
                <a:effectLst/>
                <a:latin typeface="Times New Roman" panose="02020603050405020304" pitchFamily="18" charset="0"/>
              </a:rPr>
              <a:t>Teaching Reading Across The Day, Grades k-8</a:t>
            </a:r>
            <a:r>
              <a:rPr lang="en-CA" sz="1200" b="0" i="0" u="none" strike="noStrike" dirty="0">
                <a:solidFill>
                  <a:srgbClr val="05103E"/>
                </a:solidFill>
                <a:effectLst/>
                <a:latin typeface="Times New Roman" panose="02020603050405020304" pitchFamily="18" charset="0"/>
              </a:rPr>
              <a:t>. Corwin.</a:t>
            </a:r>
            <a:endParaRPr 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1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4EC62FC-3183-777A-9B03-183E7F5BDF57}"/>
              </a:ext>
            </a:extLst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01440" y="617220"/>
            <a:ext cx="1036320" cy="5181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2D181B0-5DDB-AB74-3101-A52C7AF0D5F5}"/>
              </a:ext>
            </a:extLst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58240" y="2270760"/>
            <a:ext cx="2316480" cy="23164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4DBFB5-7411-5DAD-DAAD-B7B49A82B58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901440" y="2571750"/>
            <a:ext cx="7315199" cy="1714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rgbClr val="FFFFFF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>
                <a:solidFill>
                  <a:srgbClr val="5B5B5B"/>
                </a:solidFill>
              </a:rPr>
              <a:t>How does morphology help unlock meaning?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69F80BC-B43F-BDC9-150C-1D4B8108428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286500" y="430530"/>
            <a:ext cx="5524500" cy="891540"/>
          </a:xfrm>
          <a:prstGeom prst="roundRect">
            <a:avLst/>
          </a:prstGeom>
          <a:solidFill>
            <a:srgbClr val="F4F4F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17500" rIns="1143000" rtlCol="0" anchor="ctr">
            <a:normAutofit/>
          </a:bodyPr>
          <a:lstStyle/>
          <a:p>
            <a:r>
              <a:rPr lang="en-US" sz="2000">
                <a:solidFill>
                  <a:srgbClr val="5B5B5B"/>
                </a:solidFill>
              </a:rPr>
              <a:t>Please download and install the Slido app on all computers you use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058F57-DAAE-82B8-F90D-EF88721E5230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826048" y="577634"/>
            <a:ext cx="597332" cy="5973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2C68DED-3B36-441A-523E-F92907EB157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901440" y="6032500"/>
            <a:ext cx="7315199" cy="51816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sz="2200" b="1">
                <a:solidFill>
                  <a:srgbClr val="5B5B5B"/>
                </a:solidFill>
              </a:rPr>
              <a:t>ⓘ</a:t>
            </a:r>
            <a:r>
              <a:rPr lang="en-US" sz="2000">
                <a:solidFill>
                  <a:srgbClr val="5B5B5B"/>
                </a:solidFill>
              </a:rPr>
              <a:t> Start presenting to display the poll results on this slide.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8589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d leaves on a tree">
            <a:extLst>
              <a:ext uri="{FF2B5EF4-FFF2-40B4-BE49-F238E27FC236}">
                <a16:creationId xmlns:a16="http://schemas.microsoft.com/office/drawing/2014/main" id="{AC2747F2-27F1-9A97-ABBA-6A821B899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172" y="834333"/>
            <a:ext cx="5626508" cy="51893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9FBB41-3E86-4788-D6D7-A3BB51A6B085}"/>
              </a:ext>
            </a:extLst>
          </p:cNvPr>
          <p:cNvSpPr/>
          <p:nvPr/>
        </p:nvSpPr>
        <p:spPr>
          <a:xfrm>
            <a:off x="1146628" y="1556133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See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095275-26D3-5148-9129-740D3C90A180}"/>
              </a:ext>
            </a:extLst>
          </p:cNvPr>
          <p:cNvSpPr/>
          <p:nvPr/>
        </p:nvSpPr>
        <p:spPr>
          <a:xfrm>
            <a:off x="3272885" y="1556133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Hear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9495D-8193-7E31-DDF7-EC6AB42F9030}"/>
              </a:ext>
            </a:extLst>
          </p:cNvPr>
          <p:cNvSpPr/>
          <p:nvPr/>
        </p:nvSpPr>
        <p:spPr>
          <a:xfrm>
            <a:off x="1146628" y="3572220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Feel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ED1339-AF10-2E25-B574-C63F6710A6D2}"/>
              </a:ext>
            </a:extLst>
          </p:cNvPr>
          <p:cNvSpPr/>
          <p:nvPr/>
        </p:nvSpPr>
        <p:spPr>
          <a:xfrm>
            <a:off x="3272885" y="3572220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Do</a:t>
            </a:r>
          </a:p>
        </p:txBody>
      </p:sp>
    </p:spTree>
    <p:extLst>
      <p:ext uri="{BB962C8B-B14F-4D97-AF65-F5344CB8AC3E}">
        <p14:creationId xmlns:p14="http://schemas.microsoft.com/office/powerpoint/2010/main" val="1157425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454AD-2BA0-61EA-671B-536B84CD1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d leaves on a tree">
            <a:extLst>
              <a:ext uri="{FF2B5EF4-FFF2-40B4-BE49-F238E27FC236}">
                <a16:creationId xmlns:a16="http://schemas.microsoft.com/office/drawing/2014/main" id="{15119894-2D01-566E-42B8-F7D727AF2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172" y="834333"/>
            <a:ext cx="5626508" cy="518933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10BBF6-8D65-DFA3-A16E-683379AE7F82}"/>
              </a:ext>
            </a:extLst>
          </p:cNvPr>
          <p:cNvCxnSpPr/>
          <p:nvPr/>
        </p:nvCxnSpPr>
        <p:spPr>
          <a:xfrm>
            <a:off x="3222172" y="1099457"/>
            <a:ext cx="0" cy="4659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BCA519-09B3-27F1-5BB4-AEBE8D01C643}"/>
              </a:ext>
            </a:extLst>
          </p:cNvPr>
          <p:cNvCxnSpPr/>
          <p:nvPr/>
        </p:nvCxnSpPr>
        <p:spPr>
          <a:xfrm>
            <a:off x="616857" y="3429000"/>
            <a:ext cx="521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285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45FAC-B05E-D98D-9CD9-9432C5EDA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8C60A-4B20-50B3-A4C1-CB63A094282E}"/>
              </a:ext>
            </a:extLst>
          </p:cNvPr>
          <p:cNvSpPr/>
          <p:nvPr/>
        </p:nvSpPr>
        <p:spPr>
          <a:xfrm>
            <a:off x="1146628" y="1556133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See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F7437A-830D-5385-85E9-9471E6101EB1}"/>
              </a:ext>
            </a:extLst>
          </p:cNvPr>
          <p:cNvSpPr/>
          <p:nvPr/>
        </p:nvSpPr>
        <p:spPr>
          <a:xfrm>
            <a:off x="3272885" y="1556133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Hear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CAB8FB-430C-4539-41FB-8C0CADDD9BEC}"/>
              </a:ext>
            </a:extLst>
          </p:cNvPr>
          <p:cNvSpPr/>
          <p:nvPr/>
        </p:nvSpPr>
        <p:spPr>
          <a:xfrm>
            <a:off x="1146628" y="3572220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Feel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2099E-8A30-6F92-CABD-512C88E9EDD0}"/>
              </a:ext>
            </a:extLst>
          </p:cNvPr>
          <p:cNvSpPr/>
          <p:nvPr/>
        </p:nvSpPr>
        <p:spPr>
          <a:xfrm>
            <a:off x="3272885" y="3572220"/>
            <a:ext cx="1979364" cy="187286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Do</a:t>
            </a:r>
          </a:p>
        </p:txBody>
      </p:sp>
      <p:pic>
        <p:nvPicPr>
          <p:cNvPr id="8" name="Picture 7" descr="Shy fox hiding behind a tree">
            <a:extLst>
              <a:ext uri="{FF2B5EF4-FFF2-40B4-BE49-F238E27FC236}">
                <a16:creationId xmlns:a16="http://schemas.microsoft.com/office/drawing/2014/main" id="{6B1AFA4F-9477-1F44-9FD7-57987102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442" y="1198432"/>
            <a:ext cx="6251429" cy="446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39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99DC1-0E22-249F-7EA3-6F842463D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2E9C237-9458-EFEF-BB6B-57D8875BEF02}"/>
              </a:ext>
            </a:extLst>
          </p:cNvPr>
          <p:cNvSpPr/>
          <p:nvPr/>
        </p:nvSpPr>
        <p:spPr>
          <a:xfrm>
            <a:off x="424129" y="1198432"/>
            <a:ext cx="4828120" cy="424665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Dear Landry, </a:t>
            </a:r>
          </a:p>
          <a:p>
            <a:pPr algn="ctr"/>
            <a:br>
              <a:rPr lang="en-US" sz="2400" dirty="0"/>
            </a:br>
            <a:r>
              <a:rPr lang="en-US" sz="2400" dirty="0"/>
              <a:t>I had the most amazing experience walking in the forest today. </a:t>
            </a:r>
          </a:p>
        </p:txBody>
      </p:sp>
      <p:pic>
        <p:nvPicPr>
          <p:cNvPr id="8" name="Picture 7" descr="Shy fox hiding behind a tree">
            <a:extLst>
              <a:ext uri="{FF2B5EF4-FFF2-40B4-BE49-F238E27FC236}">
                <a16:creationId xmlns:a16="http://schemas.microsoft.com/office/drawing/2014/main" id="{3429FEF0-233B-A045-FAF9-5CC21F8AE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442" y="1198432"/>
            <a:ext cx="6251429" cy="446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26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5B412-293E-917F-4804-11C128737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27AE218-8FB5-7427-03B3-D1E6EEB3821F}"/>
              </a:ext>
            </a:extLst>
          </p:cNvPr>
          <p:cNvSpPr/>
          <p:nvPr/>
        </p:nvSpPr>
        <p:spPr>
          <a:xfrm>
            <a:off x="282153" y="1788362"/>
            <a:ext cx="3215789" cy="2928781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Mild:</a:t>
            </a:r>
          </a:p>
          <a:p>
            <a:pPr algn="ctr"/>
            <a:r>
              <a:rPr lang="en-US" sz="2400" dirty="0"/>
              <a:t>The Fox: Postcard from the forest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71BF1E-C620-8EBC-21C5-43E2DF626F1A}"/>
              </a:ext>
            </a:extLst>
          </p:cNvPr>
          <p:cNvSpPr/>
          <p:nvPr/>
        </p:nvSpPr>
        <p:spPr>
          <a:xfrm>
            <a:off x="4488105" y="1788362"/>
            <a:ext cx="3215789" cy="2928781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Medium:</a:t>
            </a:r>
          </a:p>
          <a:p>
            <a:pPr algn="ctr"/>
            <a:r>
              <a:rPr lang="en-US" sz="2400" dirty="0"/>
              <a:t>A postcard about your convention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709755-8830-61E1-2642-BAF7D6249C8C}"/>
              </a:ext>
            </a:extLst>
          </p:cNvPr>
          <p:cNvSpPr/>
          <p:nvPr/>
        </p:nvSpPr>
        <p:spPr>
          <a:xfrm>
            <a:off x="8694057" y="1788362"/>
            <a:ext cx="3215789" cy="2928781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Spicy:</a:t>
            </a:r>
          </a:p>
          <a:p>
            <a:pPr algn="ctr"/>
            <a:r>
              <a:rPr lang="en-US" sz="2400" dirty="0"/>
              <a:t>Postcard to make someone smile</a:t>
            </a:r>
          </a:p>
        </p:txBody>
      </p:sp>
    </p:spTree>
    <p:extLst>
      <p:ext uri="{BB962C8B-B14F-4D97-AF65-F5344CB8AC3E}">
        <p14:creationId xmlns:p14="http://schemas.microsoft.com/office/powerpoint/2010/main" val="1811672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F1BDAA-BF96-CA04-ED6B-7376835CD5EE}"/>
              </a:ext>
            </a:extLst>
          </p:cNvPr>
          <p:cNvSpPr txBox="1"/>
          <p:nvPr/>
        </p:nvSpPr>
        <p:spPr>
          <a:xfrm>
            <a:off x="0" y="1739827"/>
            <a:ext cx="202709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Somebody</a:t>
            </a:r>
          </a:p>
          <a:p>
            <a:endParaRPr lang="en-US" sz="3200" dirty="0"/>
          </a:p>
          <a:p>
            <a:r>
              <a:rPr lang="en-US" sz="3200" dirty="0"/>
              <a:t>Wanted</a:t>
            </a:r>
          </a:p>
          <a:p>
            <a:endParaRPr lang="en-US" sz="3200" dirty="0"/>
          </a:p>
          <a:p>
            <a:r>
              <a:rPr lang="en-US" sz="3200" dirty="0"/>
              <a:t>But</a:t>
            </a:r>
          </a:p>
          <a:p>
            <a:endParaRPr lang="en-US" sz="3200" dirty="0"/>
          </a:p>
          <a:p>
            <a:r>
              <a:rPr lang="en-US" sz="3200" dirty="0"/>
              <a:t>So</a:t>
            </a:r>
          </a:p>
          <a:p>
            <a:endParaRPr lang="en-US" sz="3200" dirty="0"/>
          </a:p>
          <a:p>
            <a:r>
              <a:rPr lang="en-US" sz="3200" dirty="0"/>
              <a:t>Then</a:t>
            </a:r>
          </a:p>
        </p:txBody>
      </p:sp>
      <p:pic>
        <p:nvPicPr>
          <p:cNvPr id="6" name="Picture 5" descr="A square white square with a newspaper on it&#10;&#10;AI-generated content may be incorrect.">
            <a:extLst>
              <a:ext uri="{FF2B5EF4-FFF2-40B4-BE49-F238E27FC236}">
                <a16:creationId xmlns:a16="http://schemas.microsoft.com/office/drawing/2014/main" id="{9D8DDC64-DCA3-9C66-8304-E899A4563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809" y="75417"/>
            <a:ext cx="9642381" cy="166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69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6CC65-97D7-806A-355E-EA9E20560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8597CE-D7C4-9ED8-D748-4A8498F10555}"/>
              </a:ext>
            </a:extLst>
          </p:cNvPr>
          <p:cNvSpPr txBox="1"/>
          <p:nvPr/>
        </p:nvSpPr>
        <p:spPr>
          <a:xfrm>
            <a:off x="1141747" y="1100034"/>
            <a:ext cx="202709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Somebody</a:t>
            </a:r>
          </a:p>
          <a:p>
            <a:endParaRPr lang="en-US" sz="3200" dirty="0"/>
          </a:p>
          <a:p>
            <a:r>
              <a:rPr lang="en-US" sz="3200" dirty="0"/>
              <a:t>Wanted</a:t>
            </a:r>
          </a:p>
          <a:p>
            <a:endParaRPr lang="en-US" sz="3200" dirty="0"/>
          </a:p>
          <a:p>
            <a:r>
              <a:rPr lang="en-US" sz="3200" dirty="0"/>
              <a:t>But</a:t>
            </a:r>
          </a:p>
          <a:p>
            <a:endParaRPr lang="en-US" sz="3200" dirty="0"/>
          </a:p>
          <a:p>
            <a:r>
              <a:rPr lang="en-US" sz="3200" dirty="0"/>
              <a:t>So</a:t>
            </a:r>
          </a:p>
          <a:p>
            <a:endParaRPr lang="en-US" sz="3200" dirty="0"/>
          </a:p>
          <a:p>
            <a:r>
              <a:rPr lang="en-US" sz="3200" dirty="0"/>
              <a:t>Then</a:t>
            </a:r>
          </a:p>
        </p:txBody>
      </p:sp>
      <p:pic>
        <p:nvPicPr>
          <p:cNvPr id="3" name="Picture 2" descr="A screenshot of a cellphone&#10;&#10;AI-generated content may be incorrect.">
            <a:extLst>
              <a:ext uri="{FF2B5EF4-FFF2-40B4-BE49-F238E27FC236}">
                <a16:creationId xmlns:a16="http://schemas.microsoft.com/office/drawing/2014/main" id="{E48B8484-71E7-5459-07F2-E0FD3CBA2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006" y="47540"/>
            <a:ext cx="6608710" cy="669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90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8843B9B1-2592-B745-F188-F833E6FC8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237" y="2015634"/>
            <a:ext cx="2705144" cy="26403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B2493D-7E5E-69F1-7E5E-EEFB357042EF}"/>
              </a:ext>
            </a:extLst>
          </p:cNvPr>
          <p:cNvSpPr txBox="1"/>
          <p:nvPr/>
        </p:nvSpPr>
        <p:spPr>
          <a:xfrm>
            <a:off x="1749342" y="3043421"/>
            <a:ext cx="2187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Thank you!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D050AE-BA3C-9756-FB59-A35E7F651352}"/>
              </a:ext>
            </a:extLst>
          </p:cNvPr>
          <p:cNvSpPr txBox="1"/>
          <p:nvPr/>
        </p:nvSpPr>
        <p:spPr>
          <a:xfrm>
            <a:off x="5676813" y="4770304"/>
            <a:ext cx="5161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Slides found here and at </a:t>
            </a:r>
            <a:r>
              <a:rPr lang="en-US" sz="2400" dirty="0" err="1"/>
              <a:t>readesign.pro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59397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5.0.0"/>
  <p:tag name="SLIDO_PRESENTATION_ID" val="6b5eb30b-ba0c-4786-927a-745f12c5c30f"/>
  <p:tag name="SLIDO_EVENT_UUID" val="6ea6a4e9-2b1c-4bdd-b3db-3a3ceaa54873"/>
  <p:tag name="SLIDO_EVENT_SECTION_UUID" val="25d3ca5e-1f65-49a7-b809-6d7ccc1c91a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39ea7c4b-87a0-41ea-a7cd-f8ba84d0699f"/>
  <p:tag name="SLIDO_TIMELINE" val="W3sicG9sbFF1ZXN0aW9uVXVpZCI6IjM5NmExZmQ0LTQwYmItNDBlMS04ZGVmLTc2ZTNhMjI4NWNmNSIsInNob3dSZXN1bHRzIjp0cnV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remind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dotty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177</Words>
  <Application>Microsoft Macintosh PowerPoint</Application>
  <PresentationFormat>Widescreen</PresentationFormat>
  <Paragraphs>72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Calisto MT</vt:lpstr>
      <vt:lpstr>Times New Roman</vt:lpstr>
      <vt:lpstr>Univers Condensed</vt:lpstr>
      <vt:lpstr>ChronicleVTI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LaFleur</dc:creator>
  <cp:lastModifiedBy>Joshua LaFleur</cp:lastModifiedBy>
  <cp:revision>3</cp:revision>
  <dcterms:created xsi:type="dcterms:W3CDTF">2025-02-18T22:51:09Z</dcterms:created>
  <dcterms:modified xsi:type="dcterms:W3CDTF">2025-02-19T17:33:18Z</dcterms:modified>
</cp:coreProperties>
</file>