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BDD6"/>
    <a:srgbClr val="F3E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81"/>
  </p:normalViewPr>
  <p:slideViewPr>
    <p:cSldViewPr snapToGrid="0">
      <p:cViewPr varScale="1">
        <p:scale>
          <a:sx n="116" d="100"/>
          <a:sy n="116" d="100"/>
        </p:scale>
        <p:origin x="3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8T22:25:39.328"/>
    </inkml:context>
    <inkml:brush xml:id="br0">
      <inkml:brushProperty name="width" value="0.1" units="cm"/>
      <inkml:brushProperty name="height" value="0.1" units="cm"/>
      <inkml:brushProperty name="color" value="#DA0C07"/>
      <inkml:brushProperty name="inkEffects" value="lava"/>
      <inkml:brushProperty name="anchorX" value="-27560.33984"/>
      <inkml:brushProperty name="anchorY" value="-13829.06152"/>
      <inkml:brushProperty name="scaleFactor" value="0.5"/>
    </inkml:brush>
  </inkml:definitions>
  <inkml:trace contextRef="#ctx0" brushRef="#br0">1 338 24575,'26'0'0,"14"0"0,12 0 0,21 0 0,11 0 0,5 0 0,7-5 0,-4-5 0,-1-7 0,5-4 0,-2 0 0,2-2 0,-46 12 0,-1 0 0,43-10 0,-1 2 0,-9 3 0,-8 2 0,-3 2 0,-4 2 0,3-1 0,2-1 0,-2-1 0,-1-2 0,-7 2 0,-6 3 0,-4 3 0,-8 2 0,-3 1 0,-4 2 0,-5 0 0,-5 2 0,-6 0 0,-8-1 0,-5-1 0,-2 0 0,0 0 0,3 1 0,0 1 0,3 0 0,1 0 0,1 0 0,1 0 0,-2 0 0,-3 0 0,-1 0 0,-1 0 0,0-4 0,-1-1 0,1 1 0,2-1 0,-1 4 0,2-1 0,-1 0 0,-4 1 0,-1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03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0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9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09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7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8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50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0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44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3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98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972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5BB9FE-BEA9-1FBD-AD4F-42976B0B53CB}"/>
              </a:ext>
            </a:extLst>
          </p:cNvPr>
          <p:cNvSpPr/>
          <p:nvPr/>
        </p:nvSpPr>
        <p:spPr>
          <a:xfrm>
            <a:off x="6096000" y="925417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Hopping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1154DD-7E0B-9410-8CDB-A5DF49DA3D5B}"/>
              </a:ext>
            </a:extLst>
          </p:cNvPr>
          <p:cNvSpPr/>
          <p:nvPr/>
        </p:nvSpPr>
        <p:spPr>
          <a:xfrm>
            <a:off x="8222257" y="925417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Racing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E3E4D-A1FA-8D2D-8FB5-22D5485A987F}"/>
              </a:ext>
            </a:extLst>
          </p:cNvPr>
          <p:cNvSpPr/>
          <p:nvPr/>
        </p:nvSpPr>
        <p:spPr>
          <a:xfrm>
            <a:off x="6096000" y="2941504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Cried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FFCE6B-6526-4DCA-19B4-25D7539A3BFC}"/>
              </a:ext>
            </a:extLst>
          </p:cNvPr>
          <p:cNvSpPr/>
          <p:nvPr/>
        </p:nvSpPr>
        <p:spPr>
          <a:xfrm>
            <a:off x="8222257" y="2941504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Looked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CD4DE9-3AFD-FA24-8F52-4DA86D4441AC}"/>
              </a:ext>
            </a:extLst>
          </p:cNvPr>
          <p:cNvSpPr txBox="1"/>
          <p:nvPr/>
        </p:nvSpPr>
        <p:spPr>
          <a:xfrm>
            <a:off x="572877" y="1002535"/>
            <a:ext cx="53762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Can your group find a reason</a:t>
            </a:r>
          </a:p>
          <a:p>
            <a:r>
              <a:rPr lang="en-US" sz="3200" dirty="0"/>
              <a:t>That each word is different from the other 3?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ED2FB7-2D53-9B4F-19A6-EEEAE00A0449}"/>
              </a:ext>
            </a:extLst>
          </p:cNvPr>
          <p:cNvSpPr txBox="1"/>
          <p:nvPr/>
        </p:nvSpPr>
        <p:spPr>
          <a:xfrm>
            <a:off x="782198" y="4605051"/>
            <a:ext cx="2333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Welcome</a:t>
            </a:r>
          </a:p>
          <a:p>
            <a:r>
              <a:rPr lang="en-US" dirty="0"/>
              <a:t>Word Study in Action</a:t>
            </a:r>
          </a:p>
        </p:txBody>
      </p:sp>
    </p:spTree>
    <p:extLst>
      <p:ext uri="{BB962C8B-B14F-4D97-AF65-F5344CB8AC3E}">
        <p14:creationId xmlns:p14="http://schemas.microsoft.com/office/powerpoint/2010/main" val="319426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B84D3D-2B90-F146-B209-EF87F2A04B14}"/>
              </a:ext>
            </a:extLst>
          </p:cNvPr>
          <p:cNvSpPr txBox="1"/>
          <p:nvPr/>
        </p:nvSpPr>
        <p:spPr>
          <a:xfrm>
            <a:off x="800102" y="960594"/>
            <a:ext cx="5828114" cy="4936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6000" cap="all" spc="30">
                <a:latin typeface="+mj-lt"/>
                <a:ea typeface="+mj-ea"/>
                <a:cs typeface="+mj-cs"/>
              </a:rPr>
              <a:t>Word Study + BTC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B72F53-FB68-D586-EE48-EF5135A5CB1E}"/>
              </a:ext>
            </a:extLst>
          </p:cNvPr>
          <p:cNvSpPr txBox="1"/>
          <p:nvPr/>
        </p:nvSpPr>
        <p:spPr>
          <a:xfrm>
            <a:off x="8002185" y="1390650"/>
            <a:ext cx="3019423" cy="4076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3200" dirty="0"/>
              <a:t>Vocabulary work in science/social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CA98CE3-81A7-4FFE-A047-9AA65998D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315200" y="1733549"/>
            <a:ext cx="0" cy="339090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30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-Down Arrow 1">
            <a:extLst>
              <a:ext uri="{FF2B5EF4-FFF2-40B4-BE49-F238E27FC236}">
                <a16:creationId xmlns:a16="http://schemas.microsoft.com/office/drawing/2014/main" id="{777100D8-767B-DA06-8FE7-14BC877B98D1}"/>
              </a:ext>
            </a:extLst>
          </p:cNvPr>
          <p:cNvSpPr/>
          <p:nvPr/>
        </p:nvSpPr>
        <p:spPr>
          <a:xfrm flipH="1">
            <a:off x="1462402" y="1230612"/>
            <a:ext cx="768557" cy="4599541"/>
          </a:xfrm>
          <a:prstGeom prst="upDown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40A384-8839-9AC3-62B2-D8473218BFFE}"/>
              </a:ext>
            </a:extLst>
          </p:cNvPr>
          <p:cNvSpPr txBox="1"/>
          <p:nvPr/>
        </p:nvSpPr>
        <p:spPr>
          <a:xfrm>
            <a:off x="257971" y="812361"/>
            <a:ext cx="1339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Harder to spell correctly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E5982C-DAB7-087D-C2C5-D29F37069058}"/>
              </a:ext>
            </a:extLst>
          </p:cNvPr>
          <p:cNvSpPr txBox="1"/>
          <p:nvPr/>
        </p:nvSpPr>
        <p:spPr>
          <a:xfrm>
            <a:off x="257971" y="4713108"/>
            <a:ext cx="1773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Easy to spell correctly</a:t>
            </a:r>
          </a:p>
        </p:txBody>
      </p:sp>
      <p:sp>
        <p:nvSpPr>
          <p:cNvPr id="7" name="Left-Right Arrow 6">
            <a:extLst>
              <a:ext uri="{FF2B5EF4-FFF2-40B4-BE49-F238E27FC236}">
                <a16:creationId xmlns:a16="http://schemas.microsoft.com/office/drawing/2014/main" id="{B53DC17C-0DBF-8A37-E4A0-0C7F814F990B}"/>
              </a:ext>
            </a:extLst>
          </p:cNvPr>
          <p:cNvSpPr/>
          <p:nvPr/>
        </p:nvSpPr>
        <p:spPr>
          <a:xfrm>
            <a:off x="2781801" y="5541001"/>
            <a:ext cx="8257099" cy="793214"/>
          </a:xfrm>
          <a:prstGeom prst="leftRight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86D7AF-331B-05D1-1EAF-958219640E02}"/>
              </a:ext>
            </a:extLst>
          </p:cNvPr>
          <p:cNvSpPr txBox="1"/>
          <p:nvPr/>
        </p:nvSpPr>
        <p:spPr>
          <a:xfrm>
            <a:off x="2463085" y="6309951"/>
            <a:ext cx="1991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Everyday use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528CDA-7481-71DF-7BAA-7FCE88EFF699}"/>
              </a:ext>
            </a:extLst>
          </p:cNvPr>
          <p:cNvSpPr txBox="1"/>
          <p:nvPr/>
        </p:nvSpPr>
        <p:spPr>
          <a:xfrm>
            <a:off x="9728915" y="6171451"/>
            <a:ext cx="2452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Infrequently used</a:t>
            </a:r>
          </a:p>
        </p:txBody>
      </p:sp>
    </p:spTree>
    <p:extLst>
      <p:ext uri="{BB962C8B-B14F-4D97-AF65-F5344CB8AC3E}">
        <p14:creationId xmlns:p14="http://schemas.microsoft.com/office/powerpoint/2010/main" val="402806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7D990-B984-54E8-6C4F-FC11AE68B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-Down Arrow 1">
            <a:extLst>
              <a:ext uri="{FF2B5EF4-FFF2-40B4-BE49-F238E27FC236}">
                <a16:creationId xmlns:a16="http://schemas.microsoft.com/office/drawing/2014/main" id="{DB750A4F-8436-DF17-AF8F-70A6D8B8DA82}"/>
              </a:ext>
            </a:extLst>
          </p:cNvPr>
          <p:cNvSpPr/>
          <p:nvPr/>
        </p:nvSpPr>
        <p:spPr>
          <a:xfrm flipH="1">
            <a:off x="1462402" y="1230612"/>
            <a:ext cx="768557" cy="4599541"/>
          </a:xfrm>
          <a:prstGeom prst="upDown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E4CDFE-4BCB-A34D-92CA-6288D805E131}"/>
              </a:ext>
            </a:extLst>
          </p:cNvPr>
          <p:cNvSpPr txBox="1"/>
          <p:nvPr/>
        </p:nvSpPr>
        <p:spPr>
          <a:xfrm>
            <a:off x="257496" y="731829"/>
            <a:ext cx="1350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Harder to spell correctly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258A7-56DF-F48D-4C82-B985BCEBAB3D}"/>
              </a:ext>
            </a:extLst>
          </p:cNvPr>
          <p:cNvSpPr txBox="1"/>
          <p:nvPr/>
        </p:nvSpPr>
        <p:spPr>
          <a:xfrm>
            <a:off x="257971" y="4713108"/>
            <a:ext cx="1773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Easy to spell correctly</a:t>
            </a:r>
          </a:p>
        </p:txBody>
      </p:sp>
      <p:sp>
        <p:nvSpPr>
          <p:cNvPr id="7" name="Left-Right Arrow 6">
            <a:extLst>
              <a:ext uri="{FF2B5EF4-FFF2-40B4-BE49-F238E27FC236}">
                <a16:creationId xmlns:a16="http://schemas.microsoft.com/office/drawing/2014/main" id="{4CA2296A-73D9-243A-13B9-050D580A375C}"/>
              </a:ext>
            </a:extLst>
          </p:cNvPr>
          <p:cNvSpPr/>
          <p:nvPr/>
        </p:nvSpPr>
        <p:spPr>
          <a:xfrm>
            <a:off x="2781801" y="5541001"/>
            <a:ext cx="8257099" cy="793214"/>
          </a:xfrm>
          <a:prstGeom prst="leftRight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B84A4B-8B6F-9520-F7F1-0D5DDD824878}"/>
              </a:ext>
            </a:extLst>
          </p:cNvPr>
          <p:cNvSpPr txBox="1"/>
          <p:nvPr/>
        </p:nvSpPr>
        <p:spPr>
          <a:xfrm>
            <a:off x="2463085" y="6309951"/>
            <a:ext cx="1991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Everyday use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36DA27-CBEE-C2CB-B557-5EC72061B538}"/>
              </a:ext>
            </a:extLst>
          </p:cNvPr>
          <p:cNvSpPr txBox="1"/>
          <p:nvPr/>
        </p:nvSpPr>
        <p:spPr>
          <a:xfrm>
            <a:off x="8791459" y="6215519"/>
            <a:ext cx="2452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Infrequently used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56D46D-C601-FEF2-A223-49FD06FEC51E}"/>
              </a:ext>
            </a:extLst>
          </p:cNvPr>
          <p:cNvSpPr/>
          <p:nvPr/>
        </p:nvSpPr>
        <p:spPr>
          <a:xfrm>
            <a:off x="3529265" y="1328814"/>
            <a:ext cx="188111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Committing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3E3640-B669-4167-630F-F8ECF2D7CD70}"/>
              </a:ext>
            </a:extLst>
          </p:cNvPr>
          <p:cNvSpPr/>
          <p:nvPr/>
        </p:nvSpPr>
        <p:spPr>
          <a:xfrm>
            <a:off x="5889119" y="1330659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Cancelled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2A1D44-DED9-DCFA-E807-B403DD254EEC}"/>
              </a:ext>
            </a:extLst>
          </p:cNvPr>
          <p:cNvSpPr/>
          <p:nvPr/>
        </p:nvSpPr>
        <p:spPr>
          <a:xfrm>
            <a:off x="7865748" y="1328813"/>
            <a:ext cx="188111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Worshipping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4E3878-67D9-B041-CAF3-590680BB63D7}"/>
              </a:ext>
            </a:extLst>
          </p:cNvPr>
          <p:cNvSpPr/>
          <p:nvPr/>
        </p:nvSpPr>
        <p:spPr>
          <a:xfrm>
            <a:off x="3529265" y="2620542"/>
            <a:ext cx="188111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Planning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A8AA40-6D2D-F305-4043-DD199419E26D}"/>
              </a:ext>
            </a:extLst>
          </p:cNvPr>
          <p:cNvSpPr/>
          <p:nvPr/>
        </p:nvSpPr>
        <p:spPr>
          <a:xfrm>
            <a:off x="5889119" y="2620541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Travelling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ED5674-1787-6A6B-4671-5379EC904054}"/>
              </a:ext>
            </a:extLst>
          </p:cNvPr>
          <p:cNvSpPr/>
          <p:nvPr/>
        </p:nvSpPr>
        <p:spPr>
          <a:xfrm>
            <a:off x="7892352" y="2620540"/>
            <a:ext cx="1854505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Benefitted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035874-EF31-E2EE-F985-86E6BB8617E8}"/>
              </a:ext>
            </a:extLst>
          </p:cNvPr>
          <p:cNvSpPr/>
          <p:nvPr/>
        </p:nvSpPr>
        <p:spPr>
          <a:xfrm>
            <a:off x="3555871" y="3912270"/>
            <a:ext cx="1854504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Dragged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956261-D016-B62E-ABE1-1C4F2DDE181C}"/>
              </a:ext>
            </a:extLst>
          </p:cNvPr>
          <p:cNvSpPr/>
          <p:nvPr/>
        </p:nvSpPr>
        <p:spPr>
          <a:xfrm>
            <a:off x="5889119" y="3904650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Occurring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07DC02-A056-18B9-1BC8-999D45A882DC}"/>
              </a:ext>
            </a:extLst>
          </p:cNvPr>
          <p:cNvSpPr/>
          <p:nvPr/>
        </p:nvSpPr>
        <p:spPr>
          <a:xfrm>
            <a:off x="7892353" y="3904649"/>
            <a:ext cx="1854504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Enrolled</a:t>
            </a:r>
          </a:p>
        </p:txBody>
      </p:sp>
    </p:spTree>
    <p:extLst>
      <p:ext uri="{BB962C8B-B14F-4D97-AF65-F5344CB8AC3E}">
        <p14:creationId xmlns:p14="http://schemas.microsoft.com/office/powerpoint/2010/main" val="243049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81FAC8-2389-7736-E2DE-0E8E3363C275}"/>
              </a:ext>
            </a:extLst>
          </p:cNvPr>
          <p:cNvSpPr/>
          <p:nvPr/>
        </p:nvSpPr>
        <p:spPr>
          <a:xfrm>
            <a:off x="4996753" y="1578165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Travelling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93B49-CE25-72D2-42DE-7D89E322B2E4}"/>
              </a:ext>
            </a:extLst>
          </p:cNvPr>
          <p:cNvSpPr/>
          <p:nvPr/>
        </p:nvSpPr>
        <p:spPr>
          <a:xfrm>
            <a:off x="1814714" y="1578166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Planning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8CE471-4F83-6723-95B7-908661C5A200}"/>
              </a:ext>
            </a:extLst>
          </p:cNvPr>
          <p:cNvSpPr/>
          <p:nvPr/>
        </p:nvSpPr>
        <p:spPr>
          <a:xfrm>
            <a:off x="8178792" y="1578164"/>
            <a:ext cx="1524491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Racing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E174A0-0DEF-2A9D-05A8-FC140FA86CE0}"/>
              </a:ext>
            </a:extLst>
          </p:cNvPr>
          <p:cNvSpPr/>
          <p:nvPr/>
        </p:nvSpPr>
        <p:spPr>
          <a:xfrm>
            <a:off x="2136831" y="783709"/>
            <a:ext cx="848299" cy="784950"/>
          </a:xfrm>
          <a:prstGeom prst="ellipse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DA3B7B-6C73-FB79-23B9-F6301DD3CE9B}"/>
              </a:ext>
            </a:extLst>
          </p:cNvPr>
          <p:cNvSpPr/>
          <p:nvPr/>
        </p:nvSpPr>
        <p:spPr>
          <a:xfrm>
            <a:off x="5334848" y="783709"/>
            <a:ext cx="848299" cy="784950"/>
          </a:xfrm>
          <a:prstGeom prst="ellipse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EB834B3-5D72-4073-5808-9AAE7AB6E1D3}"/>
              </a:ext>
            </a:extLst>
          </p:cNvPr>
          <p:cNvSpPr/>
          <p:nvPr/>
        </p:nvSpPr>
        <p:spPr>
          <a:xfrm>
            <a:off x="8516887" y="783709"/>
            <a:ext cx="848299" cy="784950"/>
          </a:xfrm>
          <a:prstGeom prst="ellipse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A8AEFA-A4A2-B212-CE47-AA2CD8FFB733}"/>
              </a:ext>
            </a:extLst>
          </p:cNvPr>
          <p:cNvSpPr/>
          <p:nvPr/>
        </p:nvSpPr>
        <p:spPr>
          <a:xfrm>
            <a:off x="1721071" y="4022073"/>
            <a:ext cx="1524491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Racing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FDBE30-9B19-FAD9-AED2-94A42863A0D5}"/>
              </a:ext>
            </a:extLst>
          </p:cNvPr>
          <p:cNvSpPr/>
          <p:nvPr/>
        </p:nvSpPr>
        <p:spPr>
          <a:xfrm>
            <a:off x="4996753" y="4022072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Planning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3F4D10-7E32-F256-B4B5-DA09E4A64CC0}"/>
              </a:ext>
            </a:extLst>
          </p:cNvPr>
          <p:cNvSpPr/>
          <p:nvPr/>
        </p:nvSpPr>
        <p:spPr>
          <a:xfrm>
            <a:off x="8272434" y="4022071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Travelling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13A9AB-0475-AC31-AC6F-A198C20F30D3}"/>
              </a:ext>
            </a:extLst>
          </p:cNvPr>
          <p:cNvSpPr/>
          <p:nvPr/>
        </p:nvSpPr>
        <p:spPr>
          <a:xfrm>
            <a:off x="2059166" y="4804268"/>
            <a:ext cx="848299" cy="784950"/>
          </a:xfrm>
          <a:prstGeom prst="ellipse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8D9C6C7-0213-71FC-C8FD-7A20722D6E0A}"/>
              </a:ext>
            </a:extLst>
          </p:cNvPr>
          <p:cNvSpPr/>
          <p:nvPr/>
        </p:nvSpPr>
        <p:spPr>
          <a:xfrm>
            <a:off x="5344877" y="4804268"/>
            <a:ext cx="848299" cy="784950"/>
          </a:xfrm>
          <a:prstGeom prst="ellipse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02AB06E-15C7-75B9-30D2-A099CD2173FE}"/>
              </a:ext>
            </a:extLst>
          </p:cNvPr>
          <p:cNvSpPr/>
          <p:nvPr/>
        </p:nvSpPr>
        <p:spPr>
          <a:xfrm>
            <a:off x="8630588" y="4804268"/>
            <a:ext cx="848299" cy="784950"/>
          </a:xfrm>
          <a:prstGeom prst="ellipse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7" name="Left-Right Arrow 16">
            <a:extLst>
              <a:ext uri="{FF2B5EF4-FFF2-40B4-BE49-F238E27FC236}">
                <a16:creationId xmlns:a16="http://schemas.microsoft.com/office/drawing/2014/main" id="{36FEC1C3-33D8-51EC-CCC5-C6573B35A82A}"/>
              </a:ext>
            </a:extLst>
          </p:cNvPr>
          <p:cNvSpPr/>
          <p:nvPr/>
        </p:nvSpPr>
        <p:spPr>
          <a:xfrm>
            <a:off x="1630447" y="2794609"/>
            <a:ext cx="8257099" cy="793214"/>
          </a:xfrm>
          <a:prstGeom prst="leftRight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69A6D6-C99E-794F-4464-129905B9F4D2}"/>
              </a:ext>
            </a:extLst>
          </p:cNvPr>
          <p:cNvSpPr txBox="1"/>
          <p:nvPr/>
        </p:nvSpPr>
        <p:spPr>
          <a:xfrm>
            <a:off x="586111" y="2729551"/>
            <a:ext cx="12286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Easy to spell correctly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3DFD60-27A6-B1AD-C037-9563C80B6835}"/>
              </a:ext>
            </a:extLst>
          </p:cNvPr>
          <p:cNvSpPr txBox="1"/>
          <p:nvPr/>
        </p:nvSpPr>
        <p:spPr>
          <a:xfrm>
            <a:off x="9947251" y="2729551"/>
            <a:ext cx="1228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Harder to spell correctly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2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 Arrow 6">
            <a:extLst>
              <a:ext uri="{FF2B5EF4-FFF2-40B4-BE49-F238E27FC236}">
                <a16:creationId xmlns:a16="http://schemas.microsoft.com/office/drawing/2014/main" id="{7388CC94-34D3-ACF3-9232-79A43DE52D8C}"/>
              </a:ext>
            </a:extLst>
          </p:cNvPr>
          <p:cNvSpPr/>
          <p:nvPr/>
        </p:nvSpPr>
        <p:spPr>
          <a:xfrm>
            <a:off x="253388" y="911646"/>
            <a:ext cx="11788047" cy="5034708"/>
          </a:xfrm>
          <a:prstGeom prst="quadArrow">
            <a:avLst>
              <a:gd name="adj1" fmla="val 4360"/>
              <a:gd name="adj2" fmla="val 22500"/>
              <a:gd name="adj3" fmla="val 0"/>
            </a:avLst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87022D-6FD6-B442-C8A7-7538CCF2AAAE}"/>
              </a:ext>
            </a:extLst>
          </p:cNvPr>
          <p:cNvSpPr txBox="1"/>
          <p:nvPr/>
        </p:nvSpPr>
        <p:spPr>
          <a:xfrm>
            <a:off x="475478" y="1652529"/>
            <a:ext cx="42482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rule?</a:t>
            </a:r>
          </a:p>
          <a:p>
            <a:r>
              <a:rPr lang="en-US" sz="2400" dirty="0"/>
              <a:t>When is a consonant doubled? </a:t>
            </a:r>
            <a:endParaRPr lang="en-US" sz="24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79AD5B-A517-BE56-1AA8-320E814A44E8}"/>
              </a:ext>
            </a:extLst>
          </p:cNvPr>
          <p:cNvSpPr txBox="1"/>
          <p:nvPr/>
        </p:nvSpPr>
        <p:spPr>
          <a:xfrm>
            <a:off x="6816887" y="1630496"/>
            <a:ext cx="1348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Example</a:t>
            </a:r>
          </a:p>
          <a:p>
            <a:r>
              <a:rPr lang="en-US" sz="2400" dirty="0"/>
              <a:t>Words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D51DB1-46BD-7155-1016-371A3FB108B9}"/>
              </a:ext>
            </a:extLst>
          </p:cNvPr>
          <p:cNvSpPr txBox="1"/>
          <p:nvPr/>
        </p:nvSpPr>
        <p:spPr>
          <a:xfrm>
            <a:off x="475478" y="4559138"/>
            <a:ext cx="4471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Trick to remember the rule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2079BC-FD4B-B4C3-2277-499407CF3721}"/>
              </a:ext>
            </a:extLst>
          </p:cNvPr>
          <p:cNvSpPr txBox="1"/>
          <p:nvPr/>
        </p:nvSpPr>
        <p:spPr>
          <a:xfrm>
            <a:off x="6816886" y="4374473"/>
            <a:ext cx="17014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Exceptions </a:t>
            </a:r>
          </a:p>
          <a:p>
            <a:r>
              <a:rPr lang="en-US" sz="2400" dirty="0"/>
              <a:t>To the rule</a:t>
            </a:r>
          </a:p>
        </p:txBody>
      </p:sp>
    </p:spTree>
    <p:extLst>
      <p:ext uri="{BB962C8B-B14F-4D97-AF65-F5344CB8AC3E}">
        <p14:creationId xmlns:p14="http://schemas.microsoft.com/office/powerpoint/2010/main" val="1669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EC285-6F28-A960-8D59-8752D48BC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 Arrow 6">
            <a:extLst>
              <a:ext uri="{FF2B5EF4-FFF2-40B4-BE49-F238E27FC236}">
                <a16:creationId xmlns:a16="http://schemas.microsoft.com/office/drawing/2014/main" id="{15439F0C-D717-6C00-B499-F8C9A830D325}"/>
              </a:ext>
            </a:extLst>
          </p:cNvPr>
          <p:cNvSpPr/>
          <p:nvPr/>
        </p:nvSpPr>
        <p:spPr>
          <a:xfrm>
            <a:off x="253388" y="911646"/>
            <a:ext cx="11788047" cy="5034708"/>
          </a:xfrm>
          <a:prstGeom prst="quadArrow">
            <a:avLst>
              <a:gd name="adj1" fmla="val 4360"/>
              <a:gd name="adj2" fmla="val 22500"/>
              <a:gd name="adj3" fmla="val 0"/>
            </a:avLst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4A6F38-B2DF-810B-251D-B6A21D9E8FF8}"/>
              </a:ext>
            </a:extLst>
          </p:cNvPr>
          <p:cNvSpPr txBox="1"/>
          <p:nvPr/>
        </p:nvSpPr>
        <p:spPr>
          <a:xfrm>
            <a:off x="475478" y="1652529"/>
            <a:ext cx="5267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When the base word ends in a ‘</a:t>
            </a:r>
            <a:r>
              <a:rPr lang="en-US" sz="2400" i="1" dirty="0"/>
              <a:t>silent e</a:t>
            </a:r>
            <a:r>
              <a:rPr lang="en-US" sz="2400" dirty="0"/>
              <a:t>’</a:t>
            </a:r>
          </a:p>
          <a:p>
            <a:r>
              <a:rPr lang="en-US" sz="2400" dirty="0"/>
              <a:t>Drop the ‘</a:t>
            </a:r>
            <a:r>
              <a:rPr lang="en-US" sz="2400" i="1" dirty="0"/>
              <a:t>e’</a:t>
            </a:r>
            <a:r>
              <a:rPr lang="en-US" sz="2400" dirty="0"/>
              <a:t> to add ‘</a:t>
            </a:r>
            <a:r>
              <a:rPr lang="en-US" sz="2400" i="1" dirty="0" err="1"/>
              <a:t>ing</a:t>
            </a:r>
            <a:r>
              <a:rPr lang="en-US" sz="2400" i="1" dirty="0"/>
              <a:t>’.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71947E-0C7C-6CB3-BA90-1A192E5F22CD}"/>
              </a:ext>
            </a:extLst>
          </p:cNvPr>
          <p:cNvSpPr txBox="1"/>
          <p:nvPr/>
        </p:nvSpPr>
        <p:spPr>
          <a:xfrm>
            <a:off x="6816887" y="1630496"/>
            <a:ext cx="12394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Caring</a:t>
            </a:r>
          </a:p>
          <a:p>
            <a:r>
              <a:rPr lang="en-US" sz="2400" dirty="0"/>
              <a:t>Coming</a:t>
            </a:r>
          </a:p>
          <a:p>
            <a:r>
              <a:rPr lang="en-US" sz="2400" dirty="0"/>
              <a:t>Skating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CDEEBE-1B3B-9679-D211-423BBDEEBF90}"/>
              </a:ext>
            </a:extLst>
          </p:cNvPr>
          <p:cNvSpPr txBox="1"/>
          <p:nvPr/>
        </p:nvSpPr>
        <p:spPr>
          <a:xfrm>
            <a:off x="475477" y="3911765"/>
            <a:ext cx="44710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Two vowels go walking, the first does the talking, </a:t>
            </a:r>
          </a:p>
          <a:p>
            <a:r>
              <a:rPr lang="en-US" sz="2400" dirty="0"/>
              <a:t>and when a new vowel comes to play the e can run away.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0C4A03-E5E8-829A-51C5-BDBBEF85EFF7}"/>
              </a:ext>
            </a:extLst>
          </p:cNvPr>
          <p:cNvSpPr txBox="1"/>
          <p:nvPr/>
        </p:nvSpPr>
        <p:spPr>
          <a:xfrm>
            <a:off x="6816886" y="4374473"/>
            <a:ext cx="1744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Traceable</a:t>
            </a:r>
          </a:p>
          <a:p>
            <a:r>
              <a:rPr lang="en-US" sz="2400" dirty="0"/>
              <a:t>Courageous</a:t>
            </a:r>
          </a:p>
        </p:txBody>
      </p:sp>
    </p:spTree>
    <p:extLst>
      <p:ext uri="{BB962C8B-B14F-4D97-AF65-F5344CB8AC3E}">
        <p14:creationId xmlns:p14="http://schemas.microsoft.com/office/powerpoint/2010/main" val="301686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CC1B1-9872-8B5C-D934-4FAE72716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 Arrow 6">
            <a:extLst>
              <a:ext uri="{FF2B5EF4-FFF2-40B4-BE49-F238E27FC236}">
                <a16:creationId xmlns:a16="http://schemas.microsoft.com/office/drawing/2014/main" id="{9EB78770-6C02-A2F8-7F38-3C6165C24647}"/>
              </a:ext>
            </a:extLst>
          </p:cNvPr>
          <p:cNvSpPr/>
          <p:nvPr/>
        </p:nvSpPr>
        <p:spPr>
          <a:xfrm>
            <a:off x="253388" y="911646"/>
            <a:ext cx="11788047" cy="5034708"/>
          </a:xfrm>
          <a:prstGeom prst="quadArrow">
            <a:avLst>
              <a:gd name="adj1" fmla="val 4360"/>
              <a:gd name="adj2" fmla="val 22500"/>
              <a:gd name="adj3" fmla="val 0"/>
            </a:avLst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59C67E-DD7F-A885-FA95-8CA3A24E6457}"/>
              </a:ext>
            </a:extLst>
          </p:cNvPr>
          <p:cNvSpPr txBox="1"/>
          <p:nvPr/>
        </p:nvSpPr>
        <p:spPr>
          <a:xfrm>
            <a:off x="475478" y="1652529"/>
            <a:ext cx="42482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rule?</a:t>
            </a:r>
          </a:p>
          <a:p>
            <a:r>
              <a:rPr lang="en-US" sz="2400" dirty="0"/>
              <a:t>When is a consonant doubled? </a:t>
            </a:r>
            <a:endParaRPr lang="en-US" sz="24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3B0CA1-E32D-8417-FE37-8F38961F0A79}"/>
              </a:ext>
            </a:extLst>
          </p:cNvPr>
          <p:cNvSpPr txBox="1"/>
          <p:nvPr/>
        </p:nvSpPr>
        <p:spPr>
          <a:xfrm>
            <a:off x="6816887" y="1630496"/>
            <a:ext cx="1348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Example</a:t>
            </a:r>
          </a:p>
          <a:p>
            <a:r>
              <a:rPr lang="en-US" sz="2400" dirty="0"/>
              <a:t>Words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9A5155-5574-CF26-18D9-7D4A5FEAE0A0}"/>
              </a:ext>
            </a:extLst>
          </p:cNvPr>
          <p:cNvSpPr txBox="1"/>
          <p:nvPr/>
        </p:nvSpPr>
        <p:spPr>
          <a:xfrm>
            <a:off x="475478" y="4559138"/>
            <a:ext cx="4471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Trick to remember the rule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8592D5-F601-33BB-B4D4-B605D82F17B5}"/>
              </a:ext>
            </a:extLst>
          </p:cNvPr>
          <p:cNvSpPr txBox="1"/>
          <p:nvPr/>
        </p:nvSpPr>
        <p:spPr>
          <a:xfrm>
            <a:off x="6816886" y="4374473"/>
            <a:ext cx="17014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Exceptions </a:t>
            </a:r>
          </a:p>
          <a:p>
            <a:r>
              <a:rPr lang="en-US" sz="2400" dirty="0"/>
              <a:t>To the rule</a:t>
            </a:r>
          </a:p>
        </p:txBody>
      </p:sp>
    </p:spTree>
    <p:extLst>
      <p:ext uri="{BB962C8B-B14F-4D97-AF65-F5344CB8AC3E}">
        <p14:creationId xmlns:p14="http://schemas.microsoft.com/office/powerpoint/2010/main" val="92078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classroom-friendly educational illustration of solids, liquids, and gases, without any text or labels. The image includes:&#10;- A block of ice to represent a solid.&#10;- A glass of water to represent a liquid.&#10;- A balloon filled with air to represent a gas.&#10;- A scale weighing an object to represent mass.&#10;- A beaker with liquid to represent volume.&#10;- An object floating and another sinking in water to represent density.&#10;- A child pressing a syringe to show the compressibility of gas.&#10;- A visually engaging and clean design with no written words, suitable for vocabulary discovery activities.">
            <a:extLst>
              <a:ext uri="{FF2B5EF4-FFF2-40B4-BE49-F238E27FC236}">
                <a16:creationId xmlns:a16="http://schemas.microsoft.com/office/drawing/2014/main" id="{906BEA5C-75F2-360C-D85A-C3B9CD763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169" y="284143"/>
            <a:ext cx="6289713" cy="628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9FFC74-1C8B-B6A8-9754-B9E508DE9AC2}"/>
              </a:ext>
            </a:extLst>
          </p:cNvPr>
          <p:cNvSpPr/>
          <p:nvPr/>
        </p:nvSpPr>
        <p:spPr>
          <a:xfrm>
            <a:off x="3084723" y="451692"/>
            <a:ext cx="980501" cy="396607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3B2102-D068-522F-C678-BADC78C6E310}"/>
              </a:ext>
            </a:extLst>
          </p:cNvPr>
          <p:cNvSpPr/>
          <p:nvPr/>
        </p:nvSpPr>
        <p:spPr>
          <a:xfrm>
            <a:off x="4515080" y="385591"/>
            <a:ext cx="980501" cy="396607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9899EF-EAD1-22F0-6D50-260215914DD8}"/>
              </a:ext>
            </a:extLst>
          </p:cNvPr>
          <p:cNvSpPr/>
          <p:nvPr/>
        </p:nvSpPr>
        <p:spPr>
          <a:xfrm>
            <a:off x="6531166" y="418642"/>
            <a:ext cx="980501" cy="396607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5B49A6-1D42-1776-5531-866C0C890E60}"/>
              </a:ext>
            </a:extLst>
          </p:cNvPr>
          <p:cNvSpPr/>
          <p:nvPr/>
        </p:nvSpPr>
        <p:spPr>
          <a:xfrm>
            <a:off x="2939668" y="2565094"/>
            <a:ext cx="806068" cy="396607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F5B943-C8F1-AD09-1789-D62E9F2030C1}"/>
              </a:ext>
            </a:extLst>
          </p:cNvPr>
          <p:cNvSpPr/>
          <p:nvPr/>
        </p:nvSpPr>
        <p:spPr>
          <a:xfrm>
            <a:off x="4689513" y="2243769"/>
            <a:ext cx="980500" cy="396607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60094F-4CED-F3C5-7865-180D8F5598EC}"/>
              </a:ext>
            </a:extLst>
          </p:cNvPr>
          <p:cNvSpPr/>
          <p:nvPr/>
        </p:nvSpPr>
        <p:spPr>
          <a:xfrm>
            <a:off x="6562379" y="2442072"/>
            <a:ext cx="806068" cy="396607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891C99-44C7-FE24-61FB-3E17194BCA13}"/>
              </a:ext>
            </a:extLst>
          </p:cNvPr>
          <p:cNvSpPr/>
          <p:nvPr/>
        </p:nvSpPr>
        <p:spPr>
          <a:xfrm>
            <a:off x="7640198" y="2838679"/>
            <a:ext cx="806068" cy="396607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2E1184-74A2-CC3D-64F3-8886C568D5BA}"/>
              </a:ext>
            </a:extLst>
          </p:cNvPr>
          <p:cNvSpPr/>
          <p:nvPr/>
        </p:nvSpPr>
        <p:spPr>
          <a:xfrm>
            <a:off x="2934159" y="4125128"/>
            <a:ext cx="806068" cy="396607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644BB8-6111-A39C-2911-0B9BE1C907DD}"/>
              </a:ext>
            </a:extLst>
          </p:cNvPr>
          <p:cNvSpPr/>
          <p:nvPr/>
        </p:nvSpPr>
        <p:spPr>
          <a:xfrm>
            <a:off x="6807505" y="4494880"/>
            <a:ext cx="980501" cy="396607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545B78-74B8-7FE2-CAF7-54883E355B33}"/>
              </a:ext>
            </a:extLst>
          </p:cNvPr>
          <p:cNvSpPr/>
          <p:nvPr/>
        </p:nvSpPr>
        <p:spPr>
          <a:xfrm>
            <a:off x="3897216" y="3903643"/>
            <a:ext cx="1236643" cy="503104"/>
          </a:xfrm>
          <a:prstGeom prst="rect">
            <a:avLst/>
          </a:prstGeom>
          <a:solidFill>
            <a:srgbClr val="F3EFE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847B98-D12C-E401-A9D9-325312E94458}"/>
              </a:ext>
            </a:extLst>
          </p:cNvPr>
          <p:cNvSpPr/>
          <p:nvPr/>
        </p:nvSpPr>
        <p:spPr>
          <a:xfrm>
            <a:off x="7667740" y="3903643"/>
            <a:ext cx="484742" cy="396607"/>
          </a:xfrm>
          <a:prstGeom prst="rect">
            <a:avLst/>
          </a:prstGeom>
          <a:solidFill>
            <a:srgbClr val="89BDD6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75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826ED-8AA6-4078-7F8D-6F36780B7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-Down Arrow 1">
            <a:extLst>
              <a:ext uri="{FF2B5EF4-FFF2-40B4-BE49-F238E27FC236}">
                <a16:creationId xmlns:a16="http://schemas.microsoft.com/office/drawing/2014/main" id="{3F07E85F-4994-60CC-0944-2E5AA4F0A208}"/>
              </a:ext>
            </a:extLst>
          </p:cNvPr>
          <p:cNvSpPr/>
          <p:nvPr/>
        </p:nvSpPr>
        <p:spPr>
          <a:xfrm flipH="1">
            <a:off x="1462402" y="1230612"/>
            <a:ext cx="768557" cy="4599541"/>
          </a:xfrm>
          <a:prstGeom prst="upDown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AFDC5E-03D3-456C-8D5C-9B426C5B5B68}"/>
              </a:ext>
            </a:extLst>
          </p:cNvPr>
          <p:cNvSpPr txBox="1"/>
          <p:nvPr/>
        </p:nvSpPr>
        <p:spPr>
          <a:xfrm>
            <a:off x="65315" y="1280013"/>
            <a:ext cx="169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Abstract</a:t>
            </a:r>
          </a:p>
          <a:p>
            <a:r>
              <a:rPr lang="en-US" sz="2400" dirty="0"/>
              <a:t>description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986D44-8E0F-1FB4-9FB1-888F32C1D96A}"/>
              </a:ext>
            </a:extLst>
          </p:cNvPr>
          <p:cNvSpPr txBox="1"/>
          <p:nvPr/>
        </p:nvSpPr>
        <p:spPr>
          <a:xfrm>
            <a:off x="96800" y="4591923"/>
            <a:ext cx="1773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Concrete description</a:t>
            </a:r>
          </a:p>
        </p:txBody>
      </p:sp>
      <p:sp>
        <p:nvSpPr>
          <p:cNvPr id="7" name="Left-Right Arrow 6">
            <a:extLst>
              <a:ext uri="{FF2B5EF4-FFF2-40B4-BE49-F238E27FC236}">
                <a16:creationId xmlns:a16="http://schemas.microsoft.com/office/drawing/2014/main" id="{EA1DCBF2-F6D4-5A17-2BB5-D25FDEBA6228}"/>
              </a:ext>
            </a:extLst>
          </p:cNvPr>
          <p:cNvSpPr/>
          <p:nvPr/>
        </p:nvSpPr>
        <p:spPr>
          <a:xfrm>
            <a:off x="2781801" y="5541001"/>
            <a:ext cx="8257099" cy="793214"/>
          </a:xfrm>
          <a:prstGeom prst="leftRight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7DBFA0-2B16-8A13-BBF0-289B0693844E}"/>
              </a:ext>
            </a:extLst>
          </p:cNvPr>
          <p:cNvSpPr txBox="1"/>
          <p:nvPr/>
        </p:nvSpPr>
        <p:spPr>
          <a:xfrm>
            <a:off x="2463085" y="6309951"/>
            <a:ext cx="1991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Everyday use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F50C7A-98D1-3850-B002-5913BF0095DA}"/>
              </a:ext>
            </a:extLst>
          </p:cNvPr>
          <p:cNvSpPr txBox="1"/>
          <p:nvPr/>
        </p:nvSpPr>
        <p:spPr>
          <a:xfrm>
            <a:off x="8791459" y="6215519"/>
            <a:ext cx="272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Science specific use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AC4A90-30E8-A417-EFF4-7AE16BB5DAAE}"/>
              </a:ext>
            </a:extLst>
          </p:cNvPr>
          <p:cNvSpPr/>
          <p:nvPr/>
        </p:nvSpPr>
        <p:spPr>
          <a:xfrm>
            <a:off x="3529265" y="1328814"/>
            <a:ext cx="188111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Solid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098935-E909-0C7D-42C5-79443D959DBF}"/>
              </a:ext>
            </a:extLst>
          </p:cNvPr>
          <p:cNvSpPr/>
          <p:nvPr/>
        </p:nvSpPr>
        <p:spPr>
          <a:xfrm>
            <a:off x="5889119" y="1330659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Liquid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65827A-EF3B-744E-E00B-F820939FC1F4}"/>
              </a:ext>
            </a:extLst>
          </p:cNvPr>
          <p:cNvSpPr/>
          <p:nvPr/>
        </p:nvSpPr>
        <p:spPr>
          <a:xfrm>
            <a:off x="7865748" y="1328813"/>
            <a:ext cx="188111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Gas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231C1-AB18-A56B-3144-14D16A952AD1}"/>
              </a:ext>
            </a:extLst>
          </p:cNvPr>
          <p:cNvSpPr/>
          <p:nvPr/>
        </p:nvSpPr>
        <p:spPr>
          <a:xfrm>
            <a:off x="3529265" y="2620542"/>
            <a:ext cx="188111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Mass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F11EA4-3AAA-F02F-C1C1-2D837FDE0C1D}"/>
              </a:ext>
            </a:extLst>
          </p:cNvPr>
          <p:cNvSpPr/>
          <p:nvPr/>
        </p:nvSpPr>
        <p:spPr>
          <a:xfrm>
            <a:off x="5889119" y="2620541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Volume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8C1367-FCF9-D2B2-492B-927FF12C3C1F}"/>
              </a:ext>
            </a:extLst>
          </p:cNvPr>
          <p:cNvSpPr/>
          <p:nvPr/>
        </p:nvSpPr>
        <p:spPr>
          <a:xfrm>
            <a:off x="7892352" y="2620540"/>
            <a:ext cx="1854505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Density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CF2240-A94E-06A6-5B24-547E328439A8}"/>
              </a:ext>
            </a:extLst>
          </p:cNvPr>
          <p:cNvSpPr/>
          <p:nvPr/>
        </p:nvSpPr>
        <p:spPr>
          <a:xfrm>
            <a:off x="3555871" y="3912270"/>
            <a:ext cx="1854504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Float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3DC1C2-5FE6-8904-7269-44DB964419A5}"/>
              </a:ext>
            </a:extLst>
          </p:cNvPr>
          <p:cNvSpPr/>
          <p:nvPr/>
        </p:nvSpPr>
        <p:spPr>
          <a:xfrm>
            <a:off x="5889119" y="3904650"/>
            <a:ext cx="1524490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Particle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6C7CDC1-6A02-DAA7-BB70-93E1D0477CB6}"/>
              </a:ext>
            </a:extLst>
          </p:cNvPr>
          <p:cNvSpPr/>
          <p:nvPr/>
        </p:nvSpPr>
        <p:spPr>
          <a:xfrm>
            <a:off x="7892353" y="3904649"/>
            <a:ext cx="2254182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Compressibility</a:t>
            </a:r>
          </a:p>
        </p:txBody>
      </p:sp>
    </p:spTree>
    <p:extLst>
      <p:ext uri="{BB962C8B-B14F-4D97-AF65-F5344CB8AC3E}">
        <p14:creationId xmlns:p14="http://schemas.microsoft.com/office/powerpoint/2010/main" val="234167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7" grpId="0" animBg="1"/>
      <p:bldP spid="9" grpId="0"/>
      <p:bldP spid="12" grpId="0"/>
      <p:bldP spid="6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6FD80-DBE2-E7EA-2519-4B90BAB42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 Arrow 6">
            <a:extLst>
              <a:ext uri="{FF2B5EF4-FFF2-40B4-BE49-F238E27FC236}">
                <a16:creationId xmlns:a16="http://schemas.microsoft.com/office/drawing/2014/main" id="{9B9B6CBC-8040-72B4-E98A-A44B3843BEFB}"/>
              </a:ext>
            </a:extLst>
          </p:cNvPr>
          <p:cNvSpPr/>
          <p:nvPr/>
        </p:nvSpPr>
        <p:spPr>
          <a:xfrm>
            <a:off x="253388" y="911646"/>
            <a:ext cx="11788047" cy="5034708"/>
          </a:xfrm>
          <a:prstGeom prst="quadArrow">
            <a:avLst>
              <a:gd name="adj1" fmla="val 4360"/>
              <a:gd name="adj2" fmla="val 22500"/>
              <a:gd name="adj3" fmla="val 0"/>
            </a:avLst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C3EAAB-F2CD-9B43-B78F-215FC1EA986A}"/>
              </a:ext>
            </a:extLst>
          </p:cNvPr>
          <p:cNvSpPr txBox="1"/>
          <p:nvPr/>
        </p:nvSpPr>
        <p:spPr>
          <a:xfrm>
            <a:off x="475478" y="1652529"/>
            <a:ext cx="27026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is it measured</a:t>
            </a:r>
          </a:p>
          <a:p>
            <a:r>
              <a:rPr lang="en-US" sz="2400" dirty="0"/>
              <a:t>Or observed?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09DCDC-EF53-11E5-8C64-0B6F47A88FE4}"/>
              </a:ext>
            </a:extLst>
          </p:cNvPr>
          <p:cNvSpPr txBox="1"/>
          <p:nvPr/>
        </p:nvSpPr>
        <p:spPr>
          <a:xfrm>
            <a:off x="6816887" y="1630496"/>
            <a:ext cx="2581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Connection </a:t>
            </a:r>
          </a:p>
          <a:p>
            <a:r>
              <a:rPr lang="en-US" sz="2400" dirty="0"/>
              <a:t>To another subject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291881-BA8B-8604-CD21-86F207A9EF52}"/>
              </a:ext>
            </a:extLst>
          </p:cNvPr>
          <p:cNvSpPr txBox="1"/>
          <p:nvPr/>
        </p:nvSpPr>
        <p:spPr>
          <a:xfrm>
            <a:off x="475478" y="4559138"/>
            <a:ext cx="4471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Common uses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D1AA66-074E-215D-C659-D5AE079C0D84}"/>
              </a:ext>
            </a:extLst>
          </p:cNvPr>
          <p:cNvSpPr txBox="1"/>
          <p:nvPr/>
        </p:nvSpPr>
        <p:spPr>
          <a:xfrm>
            <a:off x="6816886" y="4374473"/>
            <a:ext cx="13885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Labelled </a:t>
            </a:r>
          </a:p>
          <a:p>
            <a:r>
              <a:rPr lang="en-US" sz="2400" dirty="0"/>
              <a:t>Diagram</a:t>
            </a:r>
          </a:p>
        </p:txBody>
      </p:sp>
    </p:spTree>
    <p:extLst>
      <p:ext uri="{BB962C8B-B14F-4D97-AF65-F5344CB8AC3E}">
        <p14:creationId xmlns:p14="http://schemas.microsoft.com/office/powerpoint/2010/main" val="368273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3C4ED-5C30-16EF-9037-32A263723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 Arrow 6">
            <a:extLst>
              <a:ext uri="{FF2B5EF4-FFF2-40B4-BE49-F238E27FC236}">
                <a16:creationId xmlns:a16="http://schemas.microsoft.com/office/drawing/2014/main" id="{20A49950-2B6B-0938-6D43-983D40236B54}"/>
              </a:ext>
            </a:extLst>
          </p:cNvPr>
          <p:cNvSpPr/>
          <p:nvPr/>
        </p:nvSpPr>
        <p:spPr>
          <a:xfrm>
            <a:off x="253388" y="911646"/>
            <a:ext cx="11788047" cy="5034708"/>
          </a:xfrm>
          <a:prstGeom prst="quadArrow">
            <a:avLst>
              <a:gd name="adj1" fmla="val 4360"/>
              <a:gd name="adj2" fmla="val 22500"/>
              <a:gd name="adj3" fmla="val 0"/>
            </a:avLst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8216D8-3DC8-4412-706A-DEDBBCC08EC8}"/>
              </a:ext>
            </a:extLst>
          </p:cNvPr>
          <p:cNvSpPr txBox="1"/>
          <p:nvPr/>
        </p:nvSpPr>
        <p:spPr>
          <a:xfrm>
            <a:off x="475478" y="1652529"/>
            <a:ext cx="3766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Placing the object on water.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2CCC3A-868C-6505-9E76-CBE33BFB5F20}"/>
              </a:ext>
            </a:extLst>
          </p:cNvPr>
          <p:cNvSpPr txBox="1"/>
          <p:nvPr/>
        </p:nvSpPr>
        <p:spPr>
          <a:xfrm>
            <a:off x="475478" y="4559138"/>
            <a:ext cx="4471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Ice cubes</a:t>
            </a:r>
          </a:p>
          <a:p>
            <a:r>
              <a:rPr lang="en-US" sz="2400" dirty="0"/>
              <a:t>Bath toys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E163DF-1922-728B-E607-E94C866A2322}"/>
              </a:ext>
            </a:extLst>
          </p:cNvPr>
          <p:cNvSpPr/>
          <p:nvPr/>
        </p:nvSpPr>
        <p:spPr>
          <a:xfrm>
            <a:off x="5220159" y="3026884"/>
            <a:ext cx="1854504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Float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D40FD-BBDB-27D8-DE80-08EA92A136F5}"/>
              </a:ext>
            </a:extLst>
          </p:cNvPr>
          <p:cNvSpPr txBox="1"/>
          <p:nvPr/>
        </p:nvSpPr>
        <p:spPr>
          <a:xfrm>
            <a:off x="7337233" y="1421696"/>
            <a:ext cx="32492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Merchant ships – social studies</a:t>
            </a:r>
          </a:p>
          <a:p>
            <a:r>
              <a:rPr lang="en-US" dirty="0"/>
              <a:t>U-boats – Social studies</a:t>
            </a:r>
          </a:p>
          <a:p>
            <a:r>
              <a:rPr lang="en-US" dirty="0"/>
              <a:t>Swimming – PE</a:t>
            </a:r>
          </a:p>
          <a:p>
            <a:r>
              <a:rPr lang="en-US" dirty="0"/>
              <a:t>Ice cream floats – cooking class</a:t>
            </a:r>
          </a:p>
        </p:txBody>
      </p:sp>
      <p:pic>
        <p:nvPicPr>
          <p:cNvPr id="9" name="Picture 8" descr="Single yellow balloon">
            <a:extLst>
              <a:ext uri="{FF2B5EF4-FFF2-40B4-BE49-F238E27FC236}">
                <a16:creationId xmlns:a16="http://schemas.microsoft.com/office/drawing/2014/main" id="{A866DEE6-CAB8-7311-58C0-FC9E58050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856" y="3660352"/>
            <a:ext cx="2293271" cy="22932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534C7FB-15E9-0BC1-4E7D-A4D2B9AD3037}"/>
              </a:ext>
            </a:extLst>
          </p:cNvPr>
          <p:cNvSpPr txBox="1"/>
          <p:nvPr/>
        </p:nvSpPr>
        <p:spPr>
          <a:xfrm>
            <a:off x="7061812" y="4175393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Helium 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8C478F1-EFC9-4603-B9B3-0E32BAE16AF0}"/>
                  </a:ext>
                </a:extLst>
              </p14:cNvPr>
              <p14:cNvContentPartPr/>
              <p14:nvPr/>
            </p14:nvContentPartPr>
            <p14:xfrm>
              <a:off x="7907365" y="4353029"/>
              <a:ext cx="856080" cy="122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8C478F1-EFC9-4603-B9B3-0E32BAE16A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89725" y="4335029"/>
                <a:ext cx="891720" cy="15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913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5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54E5B-4843-9273-9D66-DA8400117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 Arrow 6">
            <a:extLst>
              <a:ext uri="{FF2B5EF4-FFF2-40B4-BE49-F238E27FC236}">
                <a16:creationId xmlns:a16="http://schemas.microsoft.com/office/drawing/2014/main" id="{F6D03511-9AAA-9699-34B1-C4CF1B43FF8E}"/>
              </a:ext>
            </a:extLst>
          </p:cNvPr>
          <p:cNvSpPr/>
          <p:nvPr/>
        </p:nvSpPr>
        <p:spPr>
          <a:xfrm>
            <a:off x="253388" y="911646"/>
            <a:ext cx="11788047" cy="5034708"/>
          </a:xfrm>
          <a:prstGeom prst="quadArrow">
            <a:avLst>
              <a:gd name="adj1" fmla="val 4360"/>
              <a:gd name="adj2" fmla="val 22500"/>
              <a:gd name="adj3" fmla="val 0"/>
            </a:avLst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CAB35F-C43B-5656-AA4F-83307CE36E34}"/>
              </a:ext>
            </a:extLst>
          </p:cNvPr>
          <p:cNvSpPr txBox="1"/>
          <p:nvPr/>
        </p:nvSpPr>
        <p:spPr>
          <a:xfrm>
            <a:off x="475478" y="1652529"/>
            <a:ext cx="27026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is it measured</a:t>
            </a:r>
          </a:p>
          <a:p>
            <a:r>
              <a:rPr lang="en-US" sz="2400" dirty="0"/>
              <a:t>Or observed?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7A54F0-06F5-1E1E-17A1-29A6B08D0BA8}"/>
              </a:ext>
            </a:extLst>
          </p:cNvPr>
          <p:cNvSpPr txBox="1"/>
          <p:nvPr/>
        </p:nvSpPr>
        <p:spPr>
          <a:xfrm>
            <a:off x="6816887" y="1630496"/>
            <a:ext cx="2581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Connection </a:t>
            </a:r>
          </a:p>
          <a:p>
            <a:r>
              <a:rPr lang="en-US" sz="2400" dirty="0"/>
              <a:t>To another subject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D01ADB-73E2-52F4-98F4-73DF1AD2ED80}"/>
              </a:ext>
            </a:extLst>
          </p:cNvPr>
          <p:cNvSpPr txBox="1"/>
          <p:nvPr/>
        </p:nvSpPr>
        <p:spPr>
          <a:xfrm>
            <a:off x="475478" y="4559138"/>
            <a:ext cx="4471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Common uses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612C4C-4579-2E1B-DB6B-F580608B5CB2}"/>
              </a:ext>
            </a:extLst>
          </p:cNvPr>
          <p:cNvSpPr txBox="1"/>
          <p:nvPr/>
        </p:nvSpPr>
        <p:spPr>
          <a:xfrm>
            <a:off x="6816886" y="4374473"/>
            <a:ext cx="13885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Labelled </a:t>
            </a:r>
          </a:p>
          <a:p>
            <a:r>
              <a:rPr lang="en-US" sz="2400" dirty="0"/>
              <a:t>Diagram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AFC29E-4F04-EE78-4FD7-014DC53CDEB3}"/>
              </a:ext>
            </a:extLst>
          </p:cNvPr>
          <p:cNvSpPr/>
          <p:nvPr/>
        </p:nvSpPr>
        <p:spPr>
          <a:xfrm>
            <a:off x="5168747" y="3026884"/>
            <a:ext cx="1854505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Density</a:t>
            </a:r>
          </a:p>
        </p:txBody>
      </p:sp>
    </p:spTree>
    <p:extLst>
      <p:ext uri="{BB962C8B-B14F-4D97-AF65-F5344CB8AC3E}">
        <p14:creationId xmlns:p14="http://schemas.microsoft.com/office/powerpoint/2010/main" val="135985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BF8859-743C-6B61-D917-C816198602A7}"/>
              </a:ext>
            </a:extLst>
          </p:cNvPr>
          <p:cNvSpPr txBox="1"/>
          <p:nvPr/>
        </p:nvSpPr>
        <p:spPr>
          <a:xfrm>
            <a:off x="101600" y="728958"/>
            <a:ext cx="1220651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The Great Balloon Mystery at the Zoo! 🎈</a:t>
            </a: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It was a bright, sunny day at the city zoo, and Mia couldn’t wait to explore. But before she even saw the elephants or the tigers, something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floating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 above the gift shop caught her eye—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balloons!</a:t>
            </a:r>
            <a:endParaRPr lang="en-CA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She rushed over and picked a bright red one. The balloon was filled with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gas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, which made it rise high into the air. "Why does it do that?" Mia asked the vendor.</a:t>
            </a: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"Great question!" the vendor smiled. "It’s all about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density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. The helium inside your balloon is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less dense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 than the air around it, so it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floats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. But if you filled a balloon with water, it would be too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dense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 and would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sink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 instead!"</a:t>
            </a: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Mia held the balloon string tightly and looked around. A boy next to her had a cold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solid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 ice cream cone, slowly melting into a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liquid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. "Ice cream changes state?" she asked.</a:t>
            </a: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"That’s right!" said the vendor. "When it's frozen, it's a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solid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, but as it warms up, it turns into a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liquid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. And if we heated it enough, it could even turn into a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gas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—but I don’t think you'd want to drink evaporated ice cream!"</a:t>
            </a: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Mia giggled and took a sip of her lemonade. She knew it had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mass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 and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volume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, just like her balloon, but the lemonade took the shape of her cup because it was a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liquid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Suddenly, a little girl let go of her balloon, and it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compressed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 slightly as it soared into the sky. "Whoa! Why did it do that?" Mia asked.</a:t>
            </a: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"That’s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compressibility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 in action!" the vendor explained. "Gases can be squeezed into a smaller space. That’s why balloons shrink when you squeeze them but pop if you press too hard!"</a:t>
            </a: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Mia stared at her balloon, now understanding the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particles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 inside were moving all around, keeping it inflated.</a:t>
            </a:r>
          </a:p>
          <a:p>
            <a:pPr algn="l"/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With her new knowledge of </a:t>
            </a:r>
            <a:r>
              <a:rPr lang="en-CA" b="1" i="0" u="none" strike="noStrike" dirty="0">
                <a:solidFill>
                  <a:srgbClr val="000000"/>
                </a:solidFill>
                <a:effectLst/>
              </a:rPr>
              <a:t>solids, liquids, and gases</a:t>
            </a:r>
            <a:r>
              <a:rPr lang="en-CA" b="0" i="0" u="none" strike="noStrike" dirty="0">
                <a:solidFill>
                  <a:srgbClr val="000000"/>
                </a:solidFill>
                <a:effectLst/>
              </a:rPr>
              <a:t>, she smiled and ran off to see the giraffes—holding her balloon tightly, of course!</a:t>
            </a:r>
          </a:p>
        </p:txBody>
      </p:sp>
    </p:spTree>
    <p:extLst>
      <p:ext uri="{BB962C8B-B14F-4D97-AF65-F5344CB8AC3E}">
        <p14:creationId xmlns:p14="http://schemas.microsoft.com/office/powerpoint/2010/main" val="1693847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6F48-074A-A72F-20DA-29EF61D8A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 Arrow 6">
            <a:extLst>
              <a:ext uri="{FF2B5EF4-FFF2-40B4-BE49-F238E27FC236}">
                <a16:creationId xmlns:a16="http://schemas.microsoft.com/office/drawing/2014/main" id="{016BED96-DEA6-A8B3-E58D-EEE4F8F85E7A}"/>
              </a:ext>
            </a:extLst>
          </p:cNvPr>
          <p:cNvSpPr/>
          <p:nvPr/>
        </p:nvSpPr>
        <p:spPr>
          <a:xfrm>
            <a:off x="253388" y="911646"/>
            <a:ext cx="11788047" cy="5034708"/>
          </a:xfrm>
          <a:prstGeom prst="quadArrow">
            <a:avLst>
              <a:gd name="adj1" fmla="val 4360"/>
              <a:gd name="adj2" fmla="val 22500"/>
              <a:gd name="adj3" fmla="val 0"/>
            </a:avLst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E8860D-B8F4-2DA9-98EC-5FAE4551C0BE}"/>
              </a:ext>
            </a:extLst>
          </p:cNvPr>
          <p:cNvSpPr txBox="1"/>
          <p:nvPr/>
        </p:nvSpPr>
        <p:spPr>
          <a:xfrm>
            <a:off x="475478" y="1652529"/>
            <a:ext cx="1539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Main Idea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0B2CFD-C6B4-AF79-6E09-F40B8DCC3C84}"/>
              </a:ext>
            </a:extLst>
          </p:cNvPr>
          <p:cNvSpPr txBox="1"/>
          <p:nvPr/>
        </p:nvSpPr>
        <p:spPr>
          <a:xfrm>
            <a:off x="6816887" y="1630496"/>
            <a:ext cx="998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Quote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7633E3-AA93-FCD8-04BC-51AC777DD426}"/>
              </a:ext>
            </a:extLst>
          </p:cNvPr>
          <p:cNvSpPr txBox="1"/>
          <p:nvPr/>
        </p:nvSpPr>
        <p:spPr>
          <a:xfrm>
            <a:off x="475478" y="4559138"/>
            <a:ext cx="4471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Definition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29C78A-D3D5-3DA2-0291-E22C5A6B8C24}"/>
              </a:ext>
            </a:extLst>
          </p:cNvPr>
          <p:cNvSpPr txBox="1"/>
          <p:nvPr/>
        </p:nvSpPr>
        <p:spPr>
          <a:xfrm>
            <a:off x="6816886" y="4374473"/>
            <a:ext cx="3049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Picture with a caption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558E98-FDB1-D1D4-4206-036088008DA2}"/>
              </a:ext>
            </a:extLst>
          </p:cNvPr>
          <p:cNvSpPr/>
          <p:nvPr/>
        </p:nvSpPr>
        <p:spPr>
          <a:xfrm>
            <a:off x="5168747" y="3026884"/>
            <a:ext cx="1854505" cy="78219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Article Analysis</a:t>
            </a:r>
          </a:p>
        </p:txBody>
      </p:sp>
    </p:spTree>
    <p:extLst>
      <p:ext uri="{BB962C8B-B14F-4D97-AF65-F5344CB8AC3E}">
        <p14:creationId xmlns:p14="http://schemas.microsoft.com/office/powerpoint/2010/main" val="1754018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8843B9B1-2592-B745-F188-F833E6FC8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237" y="2015634"/>
            <a:ext cx="2705144" cy="26403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B2493D-7E5E-69F1-7E5E-EEFB357042EF}"/>
              </a:ext>
            </a:extLst>
          </p:cNvPr>
          <p:cNvSpPr txBox="1"/>
          <p:nvPr/>
        </p:nvSpPr>
        <p:spPr>
          <a:xfrm>
            <a:off x="1749342" y="3043421"/>
            <a:ext cx="2187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Thank you!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D050AE-BA3C-9756-FB59-A35E7F651352}"/>
              </a:ext>
            </a:extLst>
          </p:cNvPr>
          <p:cNvSpPr txBox="1"/>
          <p:nvPr/>
        </p:nvSpPr>
        <p:spPr>
          <a:xfrm>
            <a:off x="5676813" y="4759286"/>
            <a:ext cx="5161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Slides found here and at </a:t>
            </a:r>
            <a:r>
              <a:rPr lang="en-US" sz="2400" dirty="0" err="1"/>
              <a:t>readesign.pro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5939743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675</Words>
  <Application>Microsoft Macintosh PowerPoint</Application>
  <PresentationFormat>Widescreen</PresentationFormat>
  <Paragraphs>120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Calisto MT</vt:lpstr>
      <vt:lpstr>Univers Condensed</vt:lpstr>
      <vt:lpstr>ChronicleVTI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LaFleur</dc:creator>
  <cp:lastModifiedBy>Joshua LaFleur</cp:lastModifiedBy>
  <cp:revision>3</cp:revision>
  <dcterms:created xsi:type="dcterms:W3CDTF">2025-02-18T21:20:12Z</dcterms:created>
  <dcterms:modified xsi:type="dcterms:W3CDTF">2025-02-19T17:23:39Z</dcterms:modified>
</cp:coreProperties>
</file>