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rchivo Black" charset="1" panose="020B0A03020202020B04"/>
      <p:regular r:id="rId16"/>
    </p:embeddedFont>
    <p:embeddedFont>
      <p:font typeface="Montserrat Bold" charset="1" panose="00000800000000000000"/>
      <p:regular r:id="rId17"/>
    </p:embeddedFont>
    <p:embeddedFont>
      <p:font typeface="Montserrat" charset="1" panose="00000500000000000000"/>
      <p:regular r:id="rId18"/>
    </p:embeddedFont>
    <p:embeddedFont>
      <p:font typeface="Open Sauce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jpeg" Type="http://schemas.openxmlformats.org/officeDocument/2006/relationships/image"/><Relationship Id="rId4" Target="../media/VAECxAwZ7nk.mp4" Type="http://schemas.openxmlformats.org/officeDocument/2006/relationships/video"/><Relationship Id="rId5" Target="../media/VAECxAwZ7nk.mp4" Type="http://schemas.microsoft.com/office/2007/relationships/media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6.jpeg" Type="http://schemas.openxmlformats.org/officeDocument/2006/relationships/image"/><Relationship Id="rId4" Target="../media/VAEDp_S01RE.mp4" Type="http://schemas.openxmlformats.org/officeDocument/2006/relationships/video"/><Relationship Id="rId5" Target="../media/VAEDp_S01RE.mp4" Type="http://schemas.microsoft.com/office/2007/relationships/media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0.jpe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4.png" Type="http://schemas.openxmlformats.org/officeDocument/2006/relationships/image"/><Relationship Id="rId3" Target="../media/image3.png" Type="http://schemas.openxmlformats.org/officeDocument/2006/relationships/image"/><Relationship Id="rId4" Target="../media/image15.jpe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.png" Type="http://schemas.openxmlformats.org/officeDocument/2006/relationships/image"/><Relationship Id="rId4" Target="../media/image25.jpeg" Type="http://schemas.openxmlformats.org/officeDocument/2006/relationships/image"/><Relationship Id="rId5" Target="../media/image26.jpeg" Type="http://schemas.openxmlformats.org/officeDocument/2006/relationships/image"/><Relationship Id="rId6" Target="../media/image27.jpeg" Type="http://schemas.openxmlformats.org/officeDocument/2006/relationships/image"/><Relationship Id="rId7" Target="../media/image28.jpeg" Type="http://schemas.openxmlformats.org/officeDocument/2006/relationships/image"/><Relationship Id="rId8" Target="../media/image29.jpeg" Type="http://schemas.openxmlformats.org/officeDocument/2006/relationships/image"/><Relationship Id="rId9" Target="../media/image3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" r="0" b="-3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97482" y="94169"/>
            <a:ext cx="8698393" cy="10400373"/>
            <a:chOff x="0" y="0"/>
            <a:chExt cx="8603361" cy="102867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2794" y="-127"/>
              <a:ext cx="8606155" cy="10286873"/>
            </a:xfrm>
            <a:custGeom>
              <a:avLst/>
              <a:gdLst/>
              <a:ahLst/>
              <a:cxnLst/>
              <a:rect r="r" b="b" t="t" l="l"/>
              <a:pathLst>
                <a:path h="10286873" w="8606155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blipFill>
              <a:blip r:embed="rId3"/>
              <a:stretch>
                <a:fillRect l="-52853" t="0" r="-52853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191521" y="3349077"/>
            <a:ext cx="9904959" cy="3588846"/>
            <a:chOff x="0" y="0"/>
            <a:chExt cx="2608713" cy="9452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8713" cy="945211"/>
            </a:xfrm>
            <a:custGeom>
              <a:avLst/>
              <a:gdLst/>
              <a:ahLst/>
              <a:cxnLst/>
              <a:rect r="r" b="b" t="t" l="l"/>
              <a:pathLst>
                <a:path h="945211" w="2608713">
                  <a:moveTo>
                    <a:pt x="0" y="0"/>
                  </a:moveTo>
                  <a:lnTo>
                    <a:pt x="2608713" y="0"/>
                  </a:lnTo>
                  <a:lnTo>
                    <a:pt x="2608713" y="945211"/>
                  </a:lnTo>
                  <a:lnTo>
                    <a:pt x="0" y="94521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08713" cy="964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237583" y="6937923"/>
            <a:ext cx="9904959" cy="680751"/>
          </a:xfrm>
          <a:custGeom>
            <a:avLst/>
            <a:gdLst/>
            <a:ahLst/>
            <a:cxnLst/>
            <a:rect r="r" b="b" t="t" l="l"/>
            <a:pathLst>
              <a:path h="680751" w="9904959">
                <a:moveTo>
                  <a:pt x="0" y="0"/>
                </a:moveTo>
                <a:lnTo>
                  <a:pt x="9904958" y="0"/>
                </a:lnTo>
                <a:lnTo>
                  <a:pt x="9904958" y="680752"/>
                </a:lnTo>
                <a:lnTo>
                  <a:pt x="0" y="6807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87363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41321" y="4130049"/>
            <a:ext cx="9405358" cy="2100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975"/>
              </a:lnSpc>
            </a:pPr>
            <a:r>
              <a:rPr lang="en-US" sz="12300" spc="172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SPACE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09196" y="1986195"/>
            <a:ext cx="3761732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2"/>
              </a:lnSpc>
            </a:pPr>
            <a:r>
              <a:rPr lang="en-US" b="true" sz="3077" spc="-61">
                <a:solidFill>
                  <a:srgbClr val="0405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READESIGN.PRO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71449" y="3464745"/>
            <a:ext cx="7345101" cy="893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94"/>
              </a:lnSpc>
            </a:pPr>
            <a:r>
              <a:rPr lang="en-US" sz="5286" spc="74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GRADE SIX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441321" y="6182437"/>
            <a:ext cx="9497482" cy="441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b="true" sz="2653" spc="140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PRE-TEACHING VOCABULARY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8599743" y="-4717334"/>
            <a:ext cx="1088513" cy="18288000"/>
            <a:chOff x="0" y="0"/>
            <a:chExt cx="286687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6687" cy="4816592"/>
            </a:xfrm>
            <a:custGeom>
              <a:avLst/>
              <a:gdLst/>
              <a:ahLst/>
              <a:cxnLst/>
              <a:rect r="r" b="b" t="t" l="l"/>
              <a:pathLst>
                <a:path h="4816592" w="286687">
                  <a:moveTo>
                    <a:pt x="0" y="0"/>
                  </a:moveTo>
                  <a:lnTo>
                    <a:pt x="286687" y="0"/>
                  </a:lnTo>
                  <a:lnTo>
                    <a:pt x="286687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86687" cy="4835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29800" r="0" b="29800"/>
          <a:stretch>
            <a:fillRect/>
          </a:stretch>
        </p:blipFill>
        <p:spPr>
          <a:xfrm flipH="false" flipV="false" rot="0">
            <a:off x="17900" y="0"/>
            <a:ext cx="18270100" cy="416545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4559819" y="1357867"/>
            <a:ext cx="9168362" cy="1695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981" spc="7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SEQUENCE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68002" y="4884459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 strike="noStrike" u="none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01648" y="6186611"/>
            <a:ext cx="2743420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Connections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44248" y="4928291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68943" y="5967536"/>
            <a:ext cx="2743420" cy="85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Semantic Gradient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20494" y="4884459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51726" y="5967536"/>
            <a:ext cx="2743420" cy="85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Hexagonal Thinking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94326" y="4928291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25402" y="8072597"/>
            <a:ext cx="2743420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Hot Seat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76953" y="6989520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101648" y="8072597"/>
            <a:ext cx="2743420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Frayer Models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553198" y="7033352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77894" y="8000190"/>
            <a:ext cx="2743420" cy="85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Article Analysis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29444" y="6989520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825402" y="6186611"/>
            <a:ext cx="2743420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PWIM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03276" y="7033352"/>
            <a:ext cx="1840320" cy="104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27"/>
              </a:lnSpc>
              <a:spcBef>
                <a:spcPct val="0"/>
              </a:spcBef>
            </a:pPr>
            <a:r>
              <a:rPr lang="en-US" b="true" sz="6251" spc="33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651726" y="8072597"/>
            <a:ext cx="2743420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Project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8599743" y="-3261333"/>
            <a:ext cx="1088513" cy="18288000"/>
            <a:chOff x="0" y="0"/>
            <a:chExt cx="286687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6687" cy="4816592"/>
            </a:xfrm>
            <a:custGeom>
              <a:avLst/>
              <a:gdLst/>
              <a:ahLst/>
              <a:cxnLst/>
              <a:rect r="r" b="b" t="t" l="l"/>
              <a:pathLst>
                <a:path h="4816592" w="286687">
                  <a:moveTo>
                    <a:pt x="0" y="0"/>
                  </a:moveTo>
                  <a:lnTo>
                    <a:pt x="286687" y="0"/>
                  </a:lnTo>
                  <a:lnTo>
                    <a:pt x="286687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696969">
                    <a:alpha val="41040"/>
                  </a:srgbClr>
                </a:gs>
                <a:gs pos="33333">
                  <a:srgbClr val="B4B4B4">
                    <a:alpha val="47025"/>
                  </a:srgbClr>
                </a:gs>
                <a:gs pos="66667">
                  <a:srgbClr val="EEEEEE">
                    <a:alpha val="40185"/>
                  </a:srgbClr>
                </a:gs>
                <a:gs pos="100000">
                  <a:srgbClr val="FBFBFB">
                    <a:alpha val="1254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86687" cy="4835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13785" r="0" b="13785"/>
          <a:stretch>
            <a:fillRect/>
          </a:stretch>
        </p:blipFill>
        <p:spPr>
          <a:xfrm flipH="false" flipV="false" rot="0">
            <a:off x="17900" y="6235092"/>
            <a:ext cx="18270100" cy="7467944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1739474" y="4031724"/>
            <a:ext cx="4595005" cy="3573491"/>
            <a:chOff x="0" y="0"/>
            <a:chExt cx="1210207" cy="9411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0207" cy="941166"/>
            </a:xfrm>
            <a:custGeom>
              <a:avLst/>
              <a:gdLst/>
              <a:ahLst/>
              <a:cxnLst/>
              <a:rect r="r" b="b" t="t" l="l"/>
              <a:pathLst>
                <a:path h="941166" w="1210207">
                  <a:moveTo>
                    <a:pt x="33697" y="0"/>
                  </a:moveTo>
                  <a:lnTo>
                    <a:pt x="1176510" y="0"/>
                  </a:lnTo>
                  <a:cubicBezTo>
                    <a:pt x="1195120" y="0"/>
                    <a:pt x="1210207" y="15087"/>
                    <a:pt x="1210207" y="33697"/>
                  </a:cubicBezTo>
                  <a:lnTo>
                    <a:pt x="1210207" y="907469"/>
                  </a:lnTo>
                  <a:cubicBezTo>
                    <a:pt x="1210207" y="916406"/>
                    <a:pt x="1206657" y="924977"/>
                    <a:pt x="1200337" y="931297"/>
                  </a:cubicBezTo>
                  <a:cubicBezTo>
                    <a:pt x="1194018" y="937616"/>
                    <a:pt x="1185447" y="941166"/>
                    <a:pt x="1176510" y="941166"/>
                  </a:cubicBezTo>
                  <a:lnTo>
                    <a:pt x="33697" y="941166"/>
                  </a:lnTo>
                  <a:cubicBezTo>
                    <a:pt x="24760" y="941166"/>
                    <a:pt x="16189" y="937616"/>
                    <a:pt x="9870" y="931297"/>
                  </a:cubicBezTo>
                  <a:cubicBezTo>
                    <a:pt x="3550" y="924977"/>
                    <a:pt x="0" y="916406"/>
                    <a:pt x="0" y="907469"/>
                  </a:cubicBezTo>
                  <a:lnTo>
                    <a:pt x="0" y="33697"/>
                  </a:lnTo>
                  <a:cubicBezTo>
                    <a:pt x="0" y="24760"/>
                    <a:pt x="3550" y="16189"/>
                    <a:pt x="9870" y="9870"/>
                  </a:cubicBezTo>
                  <a:cubicBezTo>
                    <a:pt x="16189" y="3550"/>
                    <a:pt x="24760" y="0"/>
                    <a:pt x="3369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10207" cy="960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954088" y="3875355"/>
            <a:ext cx="157787" cy="156369"/>
            <a:chOff x="0" y="0"/>
            <a:chExt cx="320400" cy="317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0421" cy="329184"/>
            </a:xfrm>
            <a:custGeom>
              <a:avLst/>
              <a:gdLst/>
              <a:ahLst/>
              <a:cxnLst/>
              <a:rect r="r" b="b" t="t" l="l"/>
              <a:pathLst>
                <a:path h="329184" w="320421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981480" y="3875355"/>
            <a:ext cx="1047779" cy="1124013"/>
            <a:chOff x="0" y="0"/>
            <a:chExt cx="2127600" cy="2282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36648" cy="2334387"/>
            </a:xfrm>
            <a:custGeom>
              <a:avLst/>
              <a:gdLst/>
              <a:ahLst/>
              <a:cxnLst/>
              <a:rect r="r" b="b" t="t" l="l"/>
              <a:pathLst>
                <a:path h="2334387" w="2136648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981480" y="5281810"/>
            <a:ext cx="2055497" cy="2055497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6"/>
              <a:stretch>
                <a:fillRect l="-10" t="0" r="-9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844166" y="4031724"/>
            <a:ext cx="4595005" cy="3573491"/>
            <a:chOff x="0" y="0"/>
            <a:chExt cx="1210207" cy="94116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10207" cy="941166"/>
            </a:xfrm>
            <a:custGeom>
              <a:avLst/>
              <a:gdLst/>
              <a:ahLst/>
              <a:cxnLst/>
              <a:rect r="r" b="b" t="t" l="l"/>
              <a:pathLst>
                <a:path h="941166" w="1210207">
                  <a:moveTo>
                    <a:pt x="33697" y="0"/>
                  </a:moveTo>
                  <a:lnTo>
                    <a:pt x="1176510" y="0"/>
                  </a:lnTo>
                  <a:cubicBezTo>
                    <a:pt x="1195120" y="0"/>
                    <a:pt x="1210207" y="15087"/>
                    <a:pt x="1210207" y="33697"/>
                  </a:cubicBezTo>
                  <a:lnTo>
                    <a:pt x="1210207" y="907469"/>
                  </a:lnTo>
                  <a:cubicBezTo>
                    <a:pt x="1210207" y="916406"/>
                    <a:pt x="1206657" y="924977"/>
                    <a:pt x="1200337" y="931297"/>
                  </a:cubicBezTo>
                  <a:cubicBezTo>
                    <a:pt x="1194018" y="937616"/>
                    <a:pt x="1185447" y="941166"/>
                    <a:pt x="1176510" y="941166"/>
                  </a:cubicBezTo>
                  <a:lnTo>
                    <a:pt x="33697" y="941166"/>
                  </a:lnTo>
                  <a:cubicBezTo>
                    <a:pt x="24760" y="941166"/>
                    <a:pt x="16189" y="937616"/>
                    <a:pt x="9870" y="931297"/>
                  </a:cubicBezTo>
                  <a:cubicBezTo>
                    <a:pt x="3550" y="924977"/>
                    <a:pt x="0" y="916406"/>
                    <a:pt x="0" y="907469"/>
                  </a:cubicBezTo>
                  <a:lnTo>
                    <a:pt x="0" y="33697"/>
                  </a:lnTo>
                  <a:cubicBezTo>
                    <a:pt x="0" y="24760"/>
                    <a:pt x="3550" y="16189"/>
                    <a:pt x="9870" y="9870"/>
                  </a:cubicBezTo>
                  <a:cubicBezTo>
                    <a:pt x="16189" y="3550"/>
                    <a:pt x="24760" y="0"/>
                    <a:pt x="3369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1210207" cy="960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058780" y="3875355"/>
            <a:ext cx="157787" cy="156369"/>
            <a:chOff x="0" y="0"/>
            <a:chExt cx="320400" cy="3175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20421" cy="329184"/>
            </a:xfrm>
            <a:custGeom>
              <a:avLst/>
              <a:gdLst/>
              <a:ahLst/>
              <a:cxnLst/>
              <a:rect r="r" b="b" t="t" l="l"/>
              <a:pathLst>
                <a:path h="329184" w="320421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086172" y="3875355"/>
            <a:ext cx="1047779" cy="1124013"/>
            <a:chOff x="0" y="0"/>
            <a:chExt cx="2127600" cy="2282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36648" cy="2334387"/>
            </a:xfrm>
            <a:custGeom>
              <a:avLst/>
              <a:gdLst/>
              <a:ahLst/>
              <a:cxnLst/>
              <a:rect r="r" b="b" t="t" l="l"/>
              <a:pathLst>
                <a:path h="2334387" w="2136648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7086172" y="5281810"/>
            <a:ext cx="2055497" cy="2055497"/>
            <a:chOff x="0" y="0"/>
            <a:chExt cx="6350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7"/>
              <a:stretch>
                <a:fillRect l="-10" t="0" r="-9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953521" y="4031724"/>
            <a:ext cx="4595005" cy="3573491"/>
            <a:chOff x="0" y="0"/>
            <a:chExt cx="1210207" cy="94116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10207" cy="941166"/>
            </a:xfrm>
            <a:custGeom>
              <a:avLst/>
              <a:gdLst/>
              <a:ahLst/>
              <a:cxnLst/>
              <a:rect r="r" b="b" t="t" l="l"/>
              <a:pathLst>
                <a:path h="941166" w="1210207">
                  <a:moveTo>
                    <a:pt x="33697" y="0"/>
                  </a:moveTo>
                  <a:lnTo>
                    <a:pt x="1176510" y="0"/>
                  </a:lnTo>
                  <a:cubicBezTo>
                    <a:pt x="1195120" y="0"/>
                    <a:pt x="1210207" y="15087"/>
                    <a:pt x="1210207" y="33697"/>
                  </a:cubicBezTo>
                  <a:lnTo>
                    <a:pt x="1210207" y="907469"/>
                  </a:lnTo>
                  <a:cubicBezTo>
                    <a:pt x="1210207" y="916406"/>
                    <a:pt x="1206657" y="924977"/>
                    <a:pt x="1200337" y="931297"/>
                  </a:cubicBezTo>
                  <a:cubicBezTo>
                    <a:pt x="1194018" y="937616"/>
                    <a:pt x="1185447" y="941166"/>
                    <a:pt x="1176510" y="941166"/>
                  </a:cubicBezTo>
                  <a:lnTo>
                    <a:pt x="33697" y="941166"/>
                  </a:lnTo>
                  <a:cubicBezTo>
                    <a:pt x="24760" y="941166"/>
                    <a:pt x="16189" y="937616"/>
                    <a:pt x="9870" y="931297"/>
                  </a:cubicBezTo>
                  <a:cubicBezTo>
                    <a:pt x="3550" y="924977"/>
                    <a:pt x="0" y="916406"/>
                    <a:pt x="0" y="907469"/>
                  </a:cubicBezTo>
                  <a:lnTo>
                    <a:pt x="0" y="33697"/>
                  </a:lnTo>
                  <a:cubicBezTo>
                    <a:pt x="0" y="24760"/>
                    <a:pt x="3550" y="16189"/>
                    <a:pt x="9870" y="9870"/>
                  </a:cubicBezTo>
                  <a:cubicBezTo>
                    <a:pt x="16189" y="3550"/>
                    <a:pt x="24760" y="0"/>
                    <a:pt x="3369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210207" cy="960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168135" y="3875355"/>
            <a:ext cx="157787" cy="156369"/>
            <a:chOff x="0" y="0"/>
            <a:chExt cx="320400" cy="317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20421" cy="329184"/>
            </a:xfrm>
            <a:custGeom>
              <a:avLst/>
              <a:gdLst/>
              <a:ahLst/>
              <a:cxnLst/>
              <a:rect r="r" b="b" t="t" l="l"/>
              <a:pathLst>
                <a:path h="329184" w="320421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195527" y="3875355"/>
            <a:ext cx="1047779" cy="1124013"/>
            <a:chOff x="0" y="0"/>
            <a:chExt cx="2127600" cy="22824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136648" cy="2334387"/>
            </a:xfrm>
            <a:custGeom>
              <a:avLst/>
              <a:gdLst/>
              <a:ahLst/>
              <a:cxnLst/>
              <a:rect r="r" b="b" t="t" l="l"/>
              <a:pathLst>
                <a:path h="2334387" w="2136648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2195527" y="5281810"/>
            <a:ext cx="2055497" cy="2055497"/>
            <a:chOff x="0" y="0"/>
            <a:chExt cx="6350000" cy="6350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8"/>
              <a:stretch>
                <a:fillRect l="-25061" t="0" r="-25061" b="0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4691953" y="1640882"/>
            <a:ext cx="8904094" cy="89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PWIM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84087" y="2493653"/>
            <a:ext cx="15519826" cy="1381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Picture word induction model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Pulling words from the picture allows students to familiarize themselves with the vocabulary before reading/writing or even hearing about it. It helps with decoding and comprehension and allows them to start making personal connections to these tier three words.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211520" y="4255348"/>
            <a:ext cx="2745392" cy="358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992"/>
              </a:lnSpc>
              <a:spcBef>
                <a:spcPct val="0"/>
              </a:spcBef>
            </a:pPr>
            <a:r>
              <a:rPr lang="en-US" b="true" sz="2168" spc="212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Whole Class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154063" y="5124450"/>
            <a:ext cx="1975728" cy="2399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the image. Label nouns in black, adjectives in red, verbs in green and synonyms under the drawing.</a:t>
            </a:r>
          </a:p>
          <a:p>
            <a:pPr algn="l">
              <a:lnSpc>
                <a:spcPts val="1773"/>
              </a:lnSpc>
            </a:pP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Get students to act out the key words (eg. holding up an imaginary telescope). </a:t>
            </a: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211520" y="4693891"/>
            <a:ext cx="2745392" cy="292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  <a:spcBef>
                <a:spcPct val="0"/>
              </a:spcBef>
            </a:pPr>
            <a:r>
              <a:rPr lang="en-US" sz="1768" spc="1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Finding vocabulary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316212" y="4255348"/>
            <a:ext cx="2745392" cy="358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992"/>
              </a:lnSpc>
              <a:spcBef>
                <a:spcPct val="0"/>
              </a:spcBef>
            </a:pPr>
            <a:r>
              <a:rPr lang="en-US" b="true" sz="2168" spc="212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TPS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259943" y="5319361"/>
            <a:ext cx="1975728" cy="174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Get partners to come up with a title, and then think of all the vocabulary they see in the image. Scribe what partners came up with for the class.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8316212" y="4693891"/>
            <a:ext cx="2745392" cy="292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  <a:spcBef>
                <a:spcPct val="0"/>
              </a:spcBef>
            </a:pPr>
            <a:r>
              <a:rPr lang="en-US" sz="1768" spc="1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Think Pair Share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425567" y="4255348"/>
            <a:ext cx="2745392" cy="358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992"/>
              </a:lnSpc>
              <a:spcBef>
                <a:spcPct val="0"/>
              </a:spcBef>
            </a:pPr>
            <a:r>
              <a:rPr lang="en-US" b="true" sz="2168" spc="212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BTC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365324" y="5072562"/>
            <a:ext cx="1975728" cy="2399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Groups  title the image and label the vocabulary, then</a:t>
            </a: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come up with actions for the vocabulary to share with the class. </a:t>
            </a:r>
          </a:p>
          <a:p>
            <a:pPr algn="l">
              <a:lnSpc>
                <a:spcPts val="1773"/>
              </a:lnSpc>
            </a:pPr>
            <a:r>
              <a:rPr lang="en-US" sz="1285" spc="1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Bonus: come up with a class dance that includes all the key words.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425567" y="4693891"/>
            <a:ext cx="2745392" cy="292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  <a:spcBef>
                <a:spcPct val="0"/>
              </a:spcBef>
            </a:pPr>
            <a:r>
              <a:rPr lang="en-US" sz="1768" spc="1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Random Groups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410190" y="-7563"/>
            <a:ext cx="1710961" cy="10674983"/>
            <a:chOff x="0" y="0"/>
            <a:chExt cx="450623" cy="281151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0623" cy="2811518"/>
            </a:xfrm>
            <a:custGeom>
              <a:avLst/>
              <a:gdLst/>
              <a:ahLst/>
              <a:cxnLst/>
              <a:rect r="r" b="b" t="t" l="l"/>
              <a:pathLst>
                <a:path h="2811518" w="450623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true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4970786" cy="10287000"/>
          </a:xfrm>
          <a:custGeom>
            <a:avLst/>
            <a:gdLst/>
            <a:ahLst/>
            <a:cxnLst/>
            <a:rect r="r" b="b" t="t" l="l"/>
            <a:pathLst>
              <a:path h="10287000" w="4970786">
                <a:moveTo>
                  <a:pt x="0" y="0"/>
                </a:moveTo>
                <a:lnTo>
                  <a:pt x="4970786" y="0"/>
                </a:lnTo>
                <a:lnTo>
                  <a:pt x="49707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954" t="0" r="-13395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909381" y="2515922"/>
            <a:ext cx="7069730" cy="6168339"/>
          </a:xfrm>
          <a:custGeom>
            <a:avLst/>
            <a:gdLst/>
            <a:ahLst/>
            <a:cxnLst/>
            <a:rect r="r" b="b" t="t" l="l"/>
            <a:pathLst>
              <a:path h="6168339" w="7069730">
                <a:moveTo>
                  <a:pt x="0" y="0"/>
                </a:moveTo>
                <a:lnTo>
                  <a:pt x="7069730" y="0"/>
                </a:lnTo>
                <a:lnTo>
                  <a:pt x="7069730" y="6168339"/>
                </a:lnTo>
                <a:lnTo>
                  <a:pt x="0" y="6168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65670" y="1347367"/>
            <a:ext cx="5927999" cy="89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CONNECTIONS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464667" y="2649184"/>
            <a:ext cx="4950833" cy="1925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random groups at whiteboards, students will put these 16 words into four groups of four words.</a:t>
            </a:r>
          </a:p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Extensions: </a:t>
            </a:r>
          </a:p>
          <a:p>
            <a:pPr algn="l" marL="342245" indent="-171122" lvl="1">
              <a:lnSpc>
                <a:spcPts val="2187"/>
              </a:lnSpc>
              <a:buFont typeface="Arial"/>
              <a:buChar char="•"/>
            </a:pPr>
            <a:r>
              <a:rPr lang="en-US" sz="1585" spc="1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Give a title to each group</a:t>
            </a:r>
          </a:p>
          <a:p>
            <a:pPr algn="l" marL="342245" indent="-171122" lvl="1">
              <a:lnSpc>
                <a:spcPts val="2187"/>
              </a:lnSpc>
              <a:buFont typeface="Arial"/>
              <a:buChar char="•"/>
            </a:pPr>
            <a:r>
              <a:rPr lang="en-US" sz="1585" spc="1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Add a fifth word to each group</a:t>
            </a:r>
          </a:p>
          <a:p>
            <a:pPr algn="l" marL="342245" indent="-171122" lvl="1">
              <a:lnSpc>
                <a:spcPts val="2187"/>
              </a:lnSpc>
              <a:buFont typeface="Arial"/>
              <a:buChar char="•"/>
            </a:pPr>
            <a:r>
              <a:rPr lang="en-US" sz="1585" spc="1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Create their own fifth group of words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23900" y="794624"/>
            <a:ext cx="6015768" cy="1822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SEMANTIC GRADIENT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541476" y="5292915"/>
            <a:ext cx="795288" cy="629119"/>
          </a:xfrm>
          <a:custGeom>
            <a:avLst/>
            <a:gdLst/>
            <a:ahLst/>
            <a:cxnLst/>
            <a:rect r="r" b="b" t="t" l="l"/>
            <a:pathLst>
              <a:path h="629119" w="795288">
                <a:moveTo>
                  <a:pt x="0" y="0"/>
                </a:moveTo>
                <a:lnTo>
                  <a:pt x="795288" y="0"/>
                </a:lnTo>
                <a:lnTo>
                  <a:pt x="795288" y="629119"/>
                </a:lnTo>
                <a:lnTo>
                  <a:pt x="0" y="6291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51906" y="388483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Top to Bottom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51906" y="4313510"/>
            <a:ext cx="2246916" cy="626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Random groups organize the words from Biggest to Smallest.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26021" y="2950316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6687" y="388483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Left to Right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56687" y="4313510"/>
            <a:ext cx="2246916" cy="125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Keeping their Y axis (top to bottom) position, students re-write the words to correspond to the new X axis: distance to earth (closest to farthest).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30802" y="2950316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51906" y="6837368"/>
            <a:ext cx="2246916" cy="656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Missing Vocabulary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1906" y="7599064"/>
            <a:ext cx="2246916" cy="626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Students add words in the empty spaces on their white boards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26021" y="5902847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56687" y="683736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Quantify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56687" y="7266040"/>
            <a:ext cx="2246916" cy="835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Groups add numerical values to each axis. (Is big to small a 0-10, or 0-10000000?)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30802" y="5902847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65553" y="6877215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Coordinates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665553" y="7305886"/>
            <a:ext cx="2246916" cy="835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 final extension for some groups will be to give each word a coordinate on the cartesian plane.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39668" y="5942693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0315575" y="0"/>
            <a:ext cx="7972425" cy="10287000"/>
          </a:xfrm>
          <a:custGeom>
            <a:avLst/>
            <a:gdLst/>
            <a:ahLst/>
            <a:cxnLst/>
            <a:rect r="r" b="b" t="t" l="l"/>
            <a:pathLst>
              <a:path h="10287000" w="7972425">
                <a:moveTo>
                  <a:pt x="0" y="0"/>
                </a:moveTo>
                <a:lnTo>
                  <a:pt x="7972425" y="0"/>
                </a:lnTo>
                <a:lnTo>
                  <a:pt x="79724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844104">
            <a:off x="6380559" y="2491180"/>
            <a:ext cx="13471756" cy="1426670"/>
          </a:xfrm>
          <a:custGeom>
            <a:avLst/>
            <a:gdLst/>
            <a:ahLst/>
            <a:cxnLst/>
            <a:rect r="r" b="b" t="t" l="l"/>
            <a:pathLst>
              <a:path h="1426670" w="13471756">
                <a:moveTo>
                  <a:pt x="0" y="0"/>
                </a:moveTo>
                <a:lnTo>
                  <a:pt x="13471756" y="0"/>
                </a:lnTo>
                <a:lnTo>
                  <a:pt x="13471756" y="1426671"/>
                </a:lnTo>
                <a:lnTo>
                  <a:pt x="0" y="1426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7613275" y="0"/>
            <a:ext cx="10674725" cy="6004533"/>
            <a:chOff x="0" y="0"/>
            <a:chExt cx="6089457" cy="34253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4"/>
              <a:stretch>
                <a:fillRect l="0" t="-8888" r="0" b="-888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2300775" y="3360469"/>
            <a:ext cx="6331281" cy="1563793"/>
            <a:chOff x="0" y="0"/>
            <a:chExt cx="2161091" cy="5337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61091" cy="533778"/>
            </a:xfrm>
            <a:custGeom>
              <a:avLst/>
              <a:gdLst/>
              <a:ahLst/>
              <a:cxnLst/>
              <a:rect r="r" b="b" t="t" l="l"/>
              <a:pathLst>
                <a:path h="533778" w="2161091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535860" y="3119178"/>
            <a:ext cx="2381235" cy="2046374"/>
            <a:chOff x="0" y="0"/>
            <a:chExt cx="812800" cy="698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191171" y="5406843"/>
            <a:ext cx="6331281" cy="1563793"/>
            <a:chOff x="0" y="0"/>
            <a:chExt cx="2161091" cy="5337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61091" cy="533778"/>
            </a:xfrm>
            <a:custGeom>
              <a:avLst/>
              <a:gdLst/>
              <a:ahLst/>
              <a:cxnLst/>
              <a:rect r="r" b="b" t="t" l="l"/>
              <a:pathLst>
                <a:path h="533778" w="2161091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033010" y="5165552"/>
            <a:ext cx="2381235" cy="2046374"/>
            <a:chOff x="0" y="0"/>
            <a:chExt cx="812800" cy="698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300775" y="7453217"/>
            <a:ext cx="6331281" cy="1563793"/>
            <a:chOff x="0" y="0"/>
            <a:chExt cx="2161091" cy="5337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61091" cy="533778"/>
            </a:xfrm>
            <a:custGeom>
              <a:avLst/>
              <a:gdLst/>
              <a:ahLst/>
              <a:cxnLst/>
              <a:rect r="r" b="b" t="t" l="l"/>
              <a:pathLst>
                <a:path h="533778" w="2161091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7535860" y="7211926"/>
            <a:ext cx="2381235" cy="2046374"/>
            <a:chOff x="0" y="0"/>
            <a:chExt cx="812800" cy="6985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8163763" y="3360469"/>
            <a:ext cx="1125429" cy="1360035"/>
          </a:xfrm>
          <a:custGeom>
            <a:avLst/>
            <a:gdLst/>
            <a:ahLst/>
            <a:cxnLst/>
            <a:rect r="r" b="b" t="t" l="l"/>
            <a:pathLst>
              <a:path h="1360035" w="1125429">
                <a:moveTo>
                  <a:pt x="0" y="0"/>
                </a:moveTo>
                <a:lnTo>
                  <a:pt x="1125429" y="0"/>
                </a:lnTo>
                <a:lnTo>
                  <a:pt x="1125429" y="1360035"/>
                </a:lnTo>
                <a:lnTo>
                  <a:pt x="0" y="136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6451925" y="5775685"/>
            <a:ext cx="1478493" cy="826108"/>
          </a:xfrm>
          <a:custGeom>
            <a:avLst/>
            <a:gdLst/>
            <a:ahLst/>
            <a:cxnLst/>
            <a:rect r="r" b="b" t="t" l="l"/>
            <a:pathLst>
              <a:path h="826108" w="1478493">
                <a:moveTo>
                  <a:pt x="0" y="0"/>
                </a:moveTo>
                <a:lnTo>
                  <a:pt x="1478493" y="0"/>
                </a:lnTo>
                <a:lnTo>
                  <a:pt x="1478493" y="826108"/>
                </a:lnTo>
                <a:lnTo>
                  <a:pt x="0" y="8261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8250237" y="7613915"/>
            <a:ext cx="1038954" cy="1242397"/>
          </a:xfrm>
          <a:custGeom>
            <a:avLst/>
            <a:gdLst/>
            <a:ahLst/>
            <a:cxnLst/>
            <a:rect r="r" b="b" t="t" l="l"/>
            <a:pathLst>
              <a:path h="1242397" w="1038954">
                <a:moveTo>
                  <a:pt x="0" y="0"/>
                </a:moveTo>
                <a:lnTo>
                  <a:pt x="1038955" y="0"/>
                </a:lnTo>
                <a:lnTo>
                  <a:pt x="1038955" y="1242397"/>
                </a:lnTo>
                <a:lnTo>
                  <a:pt x="0" y="12423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300775" y="1158585"/>
            <a:ext cx="7238899" cy="1714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42"/>
              </a:lnSpc>
              <a:spcBef>
                <a:spcPct val="0"/>
              </a:spcBef>
            </a:pPr>
            <a:r>
              <a:rPr lang="en-US" sz="4958" spc="173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HEXAGONAL THINKING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585027" y="3559527"/>
            <a:ext cx="4950833" cy="1097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F2F4F5"/>
                </a:solidFill>
                <a:latin typeface="Montserrat"/>
                <a:ea typeface="Montserrat"/>
                <a:cs typeface="Montserrat"/>
                <a:sym typeface="Montserrat"/>
              </a:rPr>
              <a:t>Groups organize the vocabulary.</a:t>
            </a:r>
          </a:p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F2F4F5"/>
                </a:solidFill>
                <a:latin typeface="Montserrat"/>
                <a:ea typeface="Montserrat"/>
                <a:cs typeface="Montserrat"/>
                <a:sym typeface="Montserrat"/>
              </a:rPr>
              <a:t>Each word is placed in a hexagon. Groups need to decide how the hexagons will be arraged.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316248" y="5605901"/>
            <a:ext cx="4950833" cy="1373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F2F4F5"/>
                </a:solidFill>
                <a:latin typeface="Montserrat"/>
                <a:ea typeface="Montserrat"/>
                <a:cs typeface="Montserrat"/>
                <a:sym typeface="Montserrat"/>
              </a:rPr>
              <a:t>Will they make a straight line, perhaps representing a timeline of technological development? Or will they look more like a constellation representing a series of unique connections?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585027" y="7652275"/>
            <a:ext cx="4950833" cy="1097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585" spc="155">
                <a:solidFill>
                  <a:srgbClr val="F2F4F5"/>
                </a:solidFill>
                <a:latin typeface="Montserrat"/>
                <a:ea typeface="Montserrat"/>
                <a:cs typeface="Montserrat"/>
                <a:sym typeface="Montserrat"/>
              </a:rPr>
              <a:t>Once arranged, students will individually create their preferred arrangement and then give a subtitle for each connection between two hexagons.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764344">
            <a:off x="7499531" y="-923721"/>
            <a:ext cx="1088513" cy="11908815"/>
            <a:chOff x="0" y="0"/>
            <a:chExt cx="286687" cy="31364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6687" cy="3136478"/>
            </a:xfrm>
            <a:custGeom>
              <a:avLst/>
              <a:gdLst/>
              <a:ahLst/>
              <a:cxnLst/>
              <a:rect r="r" b="b" t="t" l="l"/>
              <a:pathLst>
                <a:path h="3136478" w="286687">
                  <a:moveTo>
                    <a:pt x="0" y="0"/>
                  </a:moveTo>
                  <a:lnTo>
                    <a:pt x="286687" y="0"/>
                  </a:lnTo>
                  <a:lnTo>
                    <a:pt x="286687" y="3136478"/>
                  </a:lnTo>
                  <a:lnTo>
                    <a:pt x="0" y="3136478"/>
                  </a:lnTo>
                  <a:close/>
                </a:path>
              </a:pathLst>
            </a:custGeom>
            <a:gradFill rotWithShape="true">
              <a:gsLst>
                <a:gs pos="0">
                  <a:srgbClr val="696969">
                    <a:alpha val="41040"/>
                  </a:srgbClr>
                </a:gs>
                <a:gs pos="33333">
                  <a:srgbClr val="B4B4B4">
                    <a:alpha val="47025"/>
                  </a:srgbClr>
                </a:gs>
                <a:gs pos="66667">
                  <a:srgbClr val="EEEEEE">
                    <a:alpha val="40185"/>
                  </a:srgbClr>
                </a:gs>
                <a:gs pos="100000">
                  <a:srgbClr val="FBFBFB">
                    <a:alpha val="1254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86687" cy="31555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2918" y="0"/>
            <a:ext cx="8585708" cy="10287000"/>
            <a:chOff x="0" y="0"/>
            <a:chExt cx="8585708" cy="10287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85708" cy="10287000"/>
            </a:xfrm>
            <a:custGeom>
              <a:avLst/>
              <a:gdLst/>
              <a:ahLst/>
              <a:cxnLst/>
              <a:rect r="r" b="b" t="t" l="l"/>
              <a:pathLst>
                <a:path h="10287000" w="8585708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blipFill>
              <a:blip r:embed="rId2"/>
              <a:stretch>
                <a:fillRect l="-55101" t="0" r="-55101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6997161" y="3100177"/>
            <a:ext cx="2706695" cy="2696122"/>
            <a:chOff x="0" y="0"/>
            <a:chExt cx="6502400" cy="6477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38201" t="0" r="-38201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40506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6997161" y="6109038"/>
            <a:ext cx="2706695" cy="2696122"/>
            <a:chOff x="0" y="0"/>
            <a:chExt cx="6502400" cy="647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24993" t="0" r="-24993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40506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91617" y="1593771"/>
            <a:ext cx="4921232" cy="89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HOT SEAT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15711" y="3054138"/>
            <a:ext cx="4556277" cy="398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416" spc="-48" b="true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 Student in the hot seat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42142" y="3561912"/>
            <a:ext cx="4069598" cy="337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spc="16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 student faces the class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52233" y="4892472"/>
            <a:ext cx="3788059" cy="1067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6"/>
              </a:lnSpc>
              <a:spcBef>
                <a:spcPct val="0"/>
              </a:spcBef>
            </a:pPr>
            <a:r>
              <a:rPr lang="en-US" sz="20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class gives them clues to help them guess the word.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52233" y="4082534"/>
            <a:ext cx="3559508" cy="705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6"/>
              </a:lnSpc>
              <a:spcBef>
                <a:spcPct val="0"/>
              </a:spcBef>
            </a:pPr>
            <a:r>
              <a:rPr lang="en-US" sz="20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vocabulary word is written behind them.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15711" y="6062999"/>
            <a:ext cx="5034258" cy="398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416" b="true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Two students in the hot seat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942142" y="6570773"/>
            <a:ext cx="4069598" cy="337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spc="16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Two students face the class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452233" y="7091394"/>
            <a:ext cx="3559508" cy="705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6"/>
              </a:lnSpc>
              <a:spcBef>
                <a:spcPct val="0"/>
              </a:spcBef>
            </a:pPr>
            <a:r>
              <a:rPr lang="en-US" sz="20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They take turns asking for hints from the class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11277">
            <a:off x="9261101" y="1500259"/>
            <a:ext cx="10771889" cy="1140752"/>
          </a:xfrm>
          <a:custGeom>
            <a:avLst/>
            <a:gdLst/>
            <a:ahLst/>
            <a:cxnLst/>
            <a:rect r="r" b="b" t="t" l="l"/>
            <a:pathLst>
              <a:path h="1140752" w="10771889">
                <a:moveTo>
                  <a:pt x="0" y="0"/>
                </a:moveTo>
                <a:lnTo>
                  <a:pt x="10771889" y="0"/>
                </a:lnTo>
                <a:lnTo>
                  <a:pt x="10771889" y="1140752"/>
                </a:lnTo>
                <a:lnTo>
                  <a:pt x="0" y="1140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949716">
            <a:off x="-2342739" y="8347255"/>
            <a:ext cx="10771889" cy="1140752"/>
          </a:xfrm>
          <a:custGeom>
            <a:avLst/>
            <a:gdLst/>
            <a:ahLst/>
            <a:cxnLst/>
            <a:rect r="r" b="b" t="t" l="l"/>
            <a:pathLst>
              <a:path h="1140752" w="10771889">
                <a:moveTo>
                  <a:pt x="0" y="0"/>
                </a:moveTo>
                <a:lnTo>
                  <a:pt x="10771889" y="0"/>
                </a:lnTo>
                <a:lnTo>
                  <a:pt x="10771889" y="1140752"/>
                </a:lnTo>
                <a:lnTo>
                  <a:pt x="0" y="1140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36756" y="1468972"/>
            <a:ext cx="9537014" cy="898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FRAYER MODEL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802124" y="5015890"/>
            <a:ext cx="4988948" cy="528334"/>
          </a:xfrm>
          <a:custGeom>
            <a:avLst/>
            <a:gdLst/>
            <a:ahLst/>
            <a:cxnLst/>
            <a:rect r="r" b="b" t="t" l="l"/>
            <a:pathLst>
              <a:path h="528334" w="4988948">
                <a:moveTo>
                  <a:pt x="0" y="0"/>
                </a:moveTo>
                <a:lnTo>
                  <a:pt x="4988948" y="0"/>
                </a:lnTo>
                <a:lnTo>
                  <a:pt x="4988948" y="528334"/>
                </a:lnTo>
                <a:lnTo>
                  <a:pt x="0" y="528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016914" y="4958778"/>
            <a:ext cx="4988948" cy="528334"/>
          </a:xfrm>
          <a:custGeom>
            <a:avLst/>
            <a:gdLst/>
            <a:ahLst/>
            <a:cxnLst/>
            <a:rect r="r" b="b" t="t" l="l"/>
            <a:pathLst>
              <a:path h="528334" w="4988948">
                <a:moveTo>
                  <a:pt x="0" y="0"/>
                </a:moveTo>
                <a:lnTo>
                  <a:pt x="4988948" y="0"/>
                </a:lnTo>
                <a:lnTo>
                  <a:pt x="4988948" y="528334"/>
                </a:lnTo>
                <a:lnTo>
                  <a:pt x="0" y="528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2124" y="7668412"/>
            <a:ext cx="4988948" cy="528334"/>
          </a:xfrm>
          <a:custGeom>
            <a:avLst/>
            <a:gdLst/>
            <a:ahLst/>
            <a:cxnLst/>
            <a:rect r="r" b="b" t="t" l="l"/>
            <a:pathLst>
              <a:path h="528334" w="4988948">
                <a:moveTo>
                  <a:pt x="0" y="0"/>
                </a:moveTo>
                <a:lnTo>
                  <a:pt x="4988948" y="0"/>
                </a:lnTo>
                <a:lnTo>
                  <a:pt x="4988948" y="528334"/>
                </a:lnTo>
                <a:lnTo>
                  <a:pt x="0" y="528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16914" y="7819154"/>
            <a:ext cx="4988948" cy="528334"/>
          </a:xfrm>
          <a:custGeom>
            <a:avLst/>
            <a:gdLst/>
            <a:ahLst/>
            <a:cxnLst/>
            <a:rect r="r" b="b" t="t" l="l"/>
            <a:pathLst>
              <a:path h="528334" w="4988948">
                <a:moveTo>
                  <a:pt x="0" y="0"/>
                </a:moveTo>
                <a:lnTo>
                  <a:pt x="4988948" y="0"/>
                </a:lnTo>
                <a:lnTo>
                  <a:pt x="4988948" y="528333"/>
                </a:lnTo>
                <a:lnTo>
                  <a:pt x="0" y="5283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495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301345" y="3322618"/>
            <a:ext cx="5489727" cy="1761958"/>
            <a:chOff x="0" y="0"/>
            <a:chExt cx="1569119" cy="50361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69119" cy="503617"/>
            </a:xfrm>
            <a:custGeom>
              <a:avLst/>
              <a:gdLst/>
              <a:ahLst/>
              <a:cxnLst/>
              <a:rect r="r" b="b" t="t" l="l"/>
              <a:pathLst>
                <a:path h="503617" w="1569119">
                  <a:moveTo>
                    <a:pt x="18333" y="0"/>
                  </a:moveTo>
                  <a:lnTo>
                    <a:pt x="1550786" y="0"/>
                  </a:lnTo>
                  <a:cubicBezTo>
                    <a:pt x="1555648" y="0"/>
                    <a:pt x="1560311" y="1932"/>
                    <a:pt x="1563749" y="5370"/>
                  </a:cubicBezTo>
                  <a:cubicBezTo>
                    <a:pt x="1567187" y="8808"/>
                    <a:pt x="1569119" y="13471"/>
                    <a:pt x="1569119" y="18333"/>
                  </a:cubicBezTo>
                  <a:lnTo>
                    <a:pt x="1569119" y="485284"/>
                  </a:lnTo>
                  <a:cubicBezTo>
                    <a:pt x="1569119" y="495409"/>
                    <a:pt x="1560911" y="503617"/>
                    <a:pt x="1550786" y="503617"/>
                  </a:cubicBezTo>
                  <a:lnTo>
                    <a:pt x="18333" y="503617"/>
                  </a:lnTo>
                  <a:cubicBezTo>
                    <a:pt x="8208" y="503617"/>
                    <a:pt x="0" y="495409"/>
                    <a:pt x="0" y="485284"/>
                  </a:cubicBezTo>
                  <a:lnTo>
                    <a:pt x="0" y="18333"/>
                  </a:lnTo>
                  <a:cubicBezTo>
                    <a:pt x="0" y="8208"/>
                    <a:pt x="8208" y="0"/>
                    <a:pt x="18333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69119" cy="54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2282138" y="2986489"/>
            <a:ext cx="2320061" cy="2310998"/>
            <a:chOff x="0" y="0"/>
            <a:chExt cx="6502400" cy="6477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38492" t="0" r="-38492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516135" y="3322618"/>
            <a:ext cx="5489727" cy="1761958"/>
            <a:chOff x="0" y="0"/>
            <a:chExt cx="1569119" cy="50361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69119" cy="503617"/>
            </a:xfrm>
            <a:custGeom>
              <a:avLst/>
              <a:gdLst/>
              <a:ahLst/>
              <a:cxnLst/>
              <a:rect r="r" b="b" t="t" l="l"/>
              <a:pathLst>
                <a:path h="503617" w="1569119">
                  <a:moveTo>
                    <a:pt x="18333" y="0"/>
                  </a:moveTo>
                  <a:lnTo>
                    <a:pt x="1550786" y="0"/>
                  </a:lnTo>
                  <a:cubicBezTo>
                    <a:pt x="1555648" y="0"/>
                    <a:pt x="1560311" y="1932"/>
                    <a:pt x="1563749" y="5370"/>
                  </a:cubicBezTo>
                  <a:cubicBezTo>
                    <a:pt x="1567187" y="8808"/>
                    <a:pt x="1569119" y="13471"/>
                    <a:pt x="1569119" y="18333"/>
                  </a:cubicBezTo>
                  <a:lnTo>
                    <a:pt x="1569119" y="485284"/>
                  </a:lnTo>
                  <a:cubicBezTo>
                    <a:pt x="1569119" y="495409"/>
                    <a:pt x="1560911" y="503617"/>
                    <a:pt x="1550786" y="503617"/>
                  </a:cubicBezTo>
                  <a:lnTo>
                    <a:pt x="18333" y="503617"/>
                  </a:lnTo>
                  <a:cubicBezTo>
                    <a:pt x="8208" y="503617"/>
                    <a:pt x="0" y="495409"/>
                    <a:pt x="0" y="485284"/>
                  </a:cubicBezTo>
                  <a:lnTo>
                    <a:pt x="0" y="18333"/>
                  </a:lnTo>
                  <a:cubicBezTo>
                    <a:pt x="0" y="8208"/>
                    <a:pt x="8208" y="0"/>
                    <a:pt x="18333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569119" cy="54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1876442" y="3457784"/>
            <a:ext cx="2282831" cy="323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Together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816989" y="3815266"/>
            <a:ext cx="3954210" cy="1007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16"/>
              </a:lnSpc>
              <a:spcBef>
                <a:spcPct val="0"/>
              </a:spcBef>
            </a:pPr>
            <a:r>
              <a:rPr lang="en-US" sz="144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Step 2, give the class a moment to Think Pair Share, then decide on a definition, examples, personal connections and a definition for a new word. </a:t>
            </a:r>
          </a:p>
        </p:txBody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9496928" y="2986489"/>
            <a:ext cx="2320061" cy="2310998"/>
            <a:chOff x="0" y="0"/>
            <a:chExt cx="6502400" cy="6477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-19254" t="0" r="-19254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301345" y="6108451"/>
            <a:ext cx="5489727" cy="1761958"/>
            <a:chOff x="0" y="0"/>
            <a:chExt cx="1569119" cy="50361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69119" cy="503617"/>
            </a:xfrm>
            <a:custGeom>
              <a:avLst/>
              <a:gdLst/>
              <a:ahLst/>
              <a:cxnLst/>
              <a:rect r="r" b="b" t="t" l="l"/>
              <a:pathLst>
                <a:path h="503617" w="1569119">
                  <a:moveTo>
                    <a:pt x="18333" y="0"/>
                  </a:moveTo>
                  <a:lnTo>
                    <a:pt x="1550786" y="0"/>
                  </a:lnTo>
                  <a:cubicBezTo>
                    <a:pt x="1555648" y="0"/>
                    <a:pt x="1560311" y="1932"/>
                    <a:pt x="1563749" y="5370"/>
                  </a:cubicBezTo>
                  <a:cubicBezTo>
                    <a:pt x="1567187" y="8808"/>
                    <a:pt x="1569119" y="13471"/>
                    <a:pt x="1569119" y="18333"/>
                  </a:cubicBezTo>
                  <a:lnTo>
                    <a:pt x="1569119" y="485284"/>
                  </a:lnTo>
                  <a:cubicBezTo>
                    <a:pt x="1569119" y="495409"/>
                    <a:pt x="1560911" y="503617"/>
                    <a:pt x="1550786" y="503617"/>
                  </a:cubicBezTo>
                  <a:lnTo>
                    <a:pt x="18333" y="503617"/>
                  </a:lnTo>
                  <a:cubicBezTo>
                    <a:pt x="8208" y="503617"/>
                    <a:pt x="0" y="495409"/>
                    <a:pt x="0" y="485284"/>
                  </a:cubicBezTo>
                  <a:lnTo>
                    <a:pt x="0" y="18333"/>
                  </a:lnTo>
                  <a:cubicBezTo>
                    <a:pt x="0" y="8208"/>
                    <a:pt x="8208" y="0"/>
                    <a:pt x="18333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569119" cy="54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4661652" y="6625196"/>
            <a:ext cx="3894757" cy="983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5"/>
              </a:lnSpc>
              <a:spcBef>
                <a:spcPct val="0"/>
              </a:spcBef>
            </a:pPr>
            <a:r>
              <a:rPr lang="en-US" sz="141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 groups students make their frayer models of a new word. Divide the words so that as a class all the key words are being completed. </a:t>
            </a:r>
          </a:p>
        </p:txBody>
      </p: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2282138" y="5772323"/>
            <a:ext cx="2320061" cy="2310998"/>
            <a:chOff x="0" y="0"/>
            <a:chExt cx="6502400" cy="64770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24852" t="0" r="-24852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516135" y="6108451"/>
            <a:ext cx="5489727" cy="1761958"/>
            <a:chOff x="0" y="0"/>
            <a:chExt cx="1569119" cy="50361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569119" cy="503617"/>
            </a:xfrm>
            <a:custGeom>
              <a:avLst/>
              <a:gdLst/>
              <a:ahLst/>
              <a:cxnLst/>
              <a:rect r="r" b="b" t="t" l="l"/>
              <a:pathLst>
                <a:path h="503617" w="1569119">
                  <a:moveTo>
                    <a:pt x="18333" y="0"/>
                  </a:moveTo>
                  <a:lnTo>
                    <a:pt x="1550786" y="0"/>
                  </a:lnTo>
                  <a:cubicBezTo>
                    <a:pt x="1555648" y="0"/>
                    <a:pt x="1560311" y="1932"/>
                    <a:pt x="1563749" y="5370"/>
                  </a:cubicBezTo>
                  <a:cubicBezTo>
                    <a:pt x="1567187" y="8808"/>
                    <a:pt x="1569119" y="13471"/>
                    <a:pt x="1569119" y="18333"/>
                  </a:cubicBezTo>
                  <a:lnTo>
                    <a:pt x="1569119" y="485284"/>
                  </a:lnTo>
                  <a:cubicBezTo>
                    <a:pt x="1569119" y="495409"/>
                    <a:pt x="1560911" y="503617"/>
                    <a:pt x="1550786" y="503617"/>
                  </a:cubicBezTo>
                  <a:lnTo>
                    <a:pt x="18333" y="503617"/>
                  </a:lnTo>
                  <a:cubicBezTo>
                    <a:pt x="8208" y="503617"/>
                    <a:pt x="0" y="495409"/>
                    <a:pt x="0" y="485284"/>
                  </a:cubicBezTo>
                  <a:lnTo>
                    <a:pt x="0" y="18333"/>
                  </a:lnTo>
                  <a:cubicBezTo>
                    <a:pt x="0" y="8208"/>
                    <a:pt x="8208" y="0"/>
                    <a:pt x="18333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569119" cy="541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34" id="34"/>
          <p:cNvGrpSpPr>
            <a:grpSpLocks noChangeAspect="true"/>
          </p:cNvGrpSpPr>
          <p:nvPr/>
        </p:nvGrpSpPr>
        <p:grpSpPr>
          <a:xfrm rot="0">
            <a:off x="9496928" y="5772323"/>
            <a:ext cx="2320061" cy="2310998"/>
            <a:chOff x="0" y="0"/>
            <a:chExt cx="6502400" cy="64770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7"/>
              <a:stretch>
                <a:fillRect l="-24712" t="0" r="-24712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name="Group 37" id="37"/>
          <p:cNvGrpSpPr>
            <a:grpSpLocks noChangeAspect="true"/>
          </p:cNvGrpSpPr>
          <p:nvPr/>
        </p:nvGrpSpPr>
        <p:grpSpPr>
          <a:xfrm rot="0">
            <a:off x="-46214" y="7097814"/>
            <a:ext cx="5669664" cy="3189186"/>
            <a:chOff x="0" y="0"/>
            <a:chExt cx="6089457" cy="34253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0" y="0"/>
                  </a:moveTo>
                  <a:lnTo>
                    <a:pt x="0" y="3425320"/>
                  </a:lnTo>
                  <a:lnTo>
                    <a:pt x="6089457" y="3425320"/>
                  </a:lnTo>
                  <a:cubicBezTo>
                    <a:pt x="4059638" y="2283546"/>
                    <a:pt x="2029819" y="1141773"/>
                    <a:pt x="0" y="0"/>
                  </a:cubicBezTo>
                  <a:close/>
                </a:path>
              </a:pathLst>
            </a:custGeom>
            <a:solidFill>
              <a:srgbClr val="D94D4D"/>
            </a:solid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0" y="0"/>
                  </a:moveTo>
                  <a:lnTo>
                    <a:pt x="0" y="3425320"/>
                  </a:lnTo>
                  <a:lnTo>
                    <a:pt x="6089457" y="3425320"/>
                  </a:lnTo>
                  <a:cubicBezTo>
                    <a:pt x="4059638" y="2283546"/>
                    <a:pt x="2029819" y="1141773"/>
                    <a:pt x="0" y="0"/>
                  </a:cubicBezTo>
                  <a:close/>
                </a:path>
              </a:pathLst>
            </a:custGeom>
            <a:blipFill>
              <a:blip r:embed="rId8"/>
              <a:stretch>
                <a:fillRect l="-98184" t="-51103" r="-41729" b="-133327"/>
              </a:stretch>
            </a:blipFill>
          </p:spPr>
        </p:sp>
      </p:grpSp>
      <p:grpSp>
        <p:nvGrpSpPr>
          <p:cNvPr name="Group 40" id="40"/>
          <p:cNvGrpSpPr>
            <a:grpSpLocks noChangeAspect="true"/>
          </p:cNvGrpSpPr>
          <p:nvPr/>
        </p:nvGrpSpPr>
        <p:grpSpPr>
          <a:xfrm rot="0">
            <a:off x="11016914" y="-242708"/>
            <a:ext cx="7281908" cy="4096074"/>
            <a:chOff x="0" y="0"/>
            <a:chExt cx="6089457" cy="342532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9"/>
              <a:stretch>
                <a:fillRect l="0" t="-3333" r="0" b="-3333"/>
              </a:stretch>
            </a:blip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4661652" y="3457784"/>
            <a:ext cx="2282831" cy="323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Whole Class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661652" y="3839362"/>
            <a:ext cx="3894757" cy="983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5"/>
              </a:lnSpc>
              <a:spcBef>
                <a:spcPct val="0"/>
              </a:spcBef>
            </a:pPr>
            <a:r>
              <a:rPr lang="en-US" sz="141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Model creating a Frayer Model of a vocab word. Creating a drawing, definition, personal connection and example on a white board. 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661652" y="6243617"/>
            <a:ext cx="2826376" cy="323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Random Groups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876442" y="6243617"/>
            <a:ext cx="2282831" cy="323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Individual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876442" y="6625196"/>
            <a:ext cx="3894757" cy="1230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5"/>
              </a:lnSpc>
              <a:spcBef>
                <a:spcPct val="0"/>
              </a:spcBef>
            </a:pPr>
            <a:r>
              <a:rPr lang="en-US" sz="141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Students create their own 4-part frayer model. On one sheet of paper they do a frayer model for four different words, one in each corner, and write a title connecting the four in the middle.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96740" y="-189886"/>
            <a:ext cx="8426749" cy="10666771"/>
          </a:xfrm>
          <a:custGeom>
            <a:avLst/>
            <a:gdLst/>
            <a:ahLst/>
            <a:cxnLst/>
            <a:rect r="r" b="b" t="t" l="l"/>
            <a:pathLst>
              <a:path h="10666771" w="8426749">
                <a:moveTo>
                  <a:pt x="0" y="0"/>
                </a:moveTo>
                <a:lnTo>
                  <a:pt x="8426749" y="0"/>
                </a:lnTo>
                <a:lnTo>
                  <a:pt x="8426749" y="10666772"/>
                </a:lnTo>
                <a:lnTo>
                  <a:pt x="0" y="106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23900" y="830116"/>
            <a:ext cx="6015768" cy="1822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ARTICLE ANALYSIS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51906" y="388483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 reading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51906" y="4313510"/>
            <a:ext cx="2246916" cy="416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Groups read the article together.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26021" y="2950316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6687" y="388483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Key ideas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56687" y="4313510"/>
            <a:ext cx="2246916" cy="835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For each paragraph, they decide on the What/Who the paragraph is about, and highlight the word.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30802" y="2950316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51906" y="6837368"/>
            <a:ext cx="2246916" cy="656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Supporting evidence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1906" y="7599064"/>
            <a:ext cx="2246916" cy="626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Groups underline the words in each paragraph that explain the key idea.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26021" y="5902847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56687" y="6837368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Annotation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56687" y="7266040"/>
            <a:ext cx="2246916" cy="1045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Groups write a summary sentence about each paragraph using their highlighted and underlined words.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30802" y="5902847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65553" y="6877215"/>
            <a:ext cx="2246916" cy="32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  <a:spcBef>
                <a:spcPct val="0"/>
              </a:spcBef>
            </a:pPr>
            <a:r>
              <a:rPr lang="en-US" b="true" sz="1887" spc="-37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665553" y="7305886"/>
            <a:ext cx="2246916" cy="1045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"/>
              </a:lnSpc>
              <a:spcBef>
                <a:spcPct val="0"/>
              </a:spcBef>
            </a:pPr>
            <a:r>
              <a:rPr lang="en-US" sz="1218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Groups come up with an image for the article, the main idea, definition of one of the words in bold and a question.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39668" y="5942693"/>
            <a:ext cx="898685" cy="84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75"/>
              </a:lnSpc>
              <a:spcBef>
                <a:spcPct val="0"/>
              </a:spcBef>
            </a:pPr>
            <a:r>
              <a:rPr lang="en-US" b="true" sz="4982" spc="-99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24257" y="5304553"/>
            <a:ext cx="3189627" cy="8229600"/>
            <a:chOff x="0" y="0"/>
            <a:chExt cx="84006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0066" cy="2167467"/>
            </a:xfrm>
            <a:custGeom>
              <a:avLst/>
              <a:gdLst/>
              <a:ahLst/>
              <a:cxnLst/>
              <a:rect r="r" b="b" t="t" l="l"/>
              <a:pathLst>
                <a:path h="2167467" w="840066">
                  <a:moveTo>
                    <a:pt x="60680" y="0"/>
                  </a:moveTo>
                  <a:lnTo>
                    <a:pt x="779386" y="0"/>
                  </a:lnTo>
                  <a:cubicBezTo>
                    <a:pt x="795479" y="0"/>
                    <a:pt x="810914" y="6393"/>
                    <a:pt x="822294" y="17773"/>
                  </a:cubicBezTo>
                  <a:cubicBezTo>
                    <a:pt x="833673" y="29153"/>
                    <a:pt x="840066" y="44587"/>
                    <a:pt x="840066" y="60680"/>
                  </a:cubicBezTo>
                  <a:lnTo>
                    <a:pt x="840066" y="2106786"/>
                  </a:lnTo>
                  <a:cubicBezTo>
                    <a:pt x="840066" y="2140299"/>
                    <a:pt x="812899" y="2167467"/>
                    <a:pt x="779386" y="2167467"/>
                  </a:cubicBezTo>
                  <a:lnTo>
                    <a:pt x="60680" y="2167467"/>
                  </a:lnTo>
                  <a:cubicBezTo>
                    <a:pt x="27168" y="2167467"/>
                    <a:pt x="0" y="2140299"/>
                    <a:pt x="0" y="2106786"/>
                  </a:cubicBezTo>
                  <a:lnTo>
                    <a:pt x="0" y="60680"/>
                  </a:lnTo>
                  <a:cubicBezTo>
                    <a:pt x="0" y="27168"/>
                    <a:pt x="27168" y="0"/>
                    <a:pt x="60680" y="0"/>
                  </a:cubicBez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4006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>
                      <a:alpha val="86667"/>
                    </a:srgbClr>
                  </a:solidFill>
                  <a:latin typeface="Open Sauce"/>
                  <a:ea typeface="Open Sauce"/>
                  <a:cs typeface="Open Sauce"/>
                  <a:sym typeface="Open Sauce"/>
                </a:rPr>
                <a:t>Students post a magazine article with pictures about their research on celestial bodies.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62700" y="5143500"/>
            <a:ext cx="3189627" cy="8229600"/>
            <a:chOff x="0" y="0"/>
            <a:chExt cx="840066" cy="21674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40066" cy="2167467"/>
            </a:xfrm>
            <a:custGeom>
              <a:avLst/>
              <a:gdLst/>
              <a:ahLst/>
              <a:cxnLst/>
              <a:rect r="r" b="b" t="t" l="l"/>
              <a:pathLst>
                <a:path h="2167467" w="840066">
                  <a:moveTo>
                    <a:pt x="60680" y="0"/>
                  </a:moveTo>
                  <a:lnTo>
                    <a:pt x="779386" y="0"/>
                  </a:lnTo>
                  <a:cubicBezTo>
                    <a:pt x="795479" y="0"/>
                    <a:pt x="810914" y="6393"/>
                    <a:pt x="822294" y="17773"/>
                  </a:cubicBezTo>
                  <a:cubicBezTo>
                    <a:pt x="833673" y="29153"/>
                    <a:pt x="840066" y="44587"/>
                    <a:pt x="840066" y="60680"/>
                  </a:cubicBezTo>
                  <a:lnTo>
                    <a:pt x="840066" y="2106786"/>
                  </a:lnTo>
                  <a:cubicBezTo>
                    <a:pt x="840066" y="2140299"/>
                    <a:pt x="812899" y="2167467"/>
                    <a:pt x="779386" y="2167467"/>
                  </a:cubicBezTo>
                  <a:lnTo>
                    <a:pt x="60680" y="2167467"/>
                  </a:lnTo>
                  <a:cubicBezTo>
                    <a:pt x="27168" y="2167467"/>
                    <a:pt x="0" y="2140299"/>
                    <a:pt x="0" y="2106786"/>
                  </a:cubicBezTo>
                  <a:lnTo>
                    <a:pt x="0" y="60680"/>
                  </a:lnTo>
                  <a:cubicBezTo>
                    <a:pt x="0" y="27168"/>
                    <a:pt x="27168" y="0"/>
                    <a:pt x="60680" y="0"/>
                  </a:cubicBez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84006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>
                      <a:alpha val="86667"/>
                    </a:srgbClr>
                  </a:solidFill>
                  <a:latin typeface="Open Sauce"/>
                  <a:ea typeface="Open Sauce"/>
                  <a:cs typeface="Open Sauce"/>
                  <a:sym typeface="Open Sauce"/>
                </a:rPr>
                <a:t>Students post an infographic comparing natural and artificial satellites.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069673" y="4761565"/>
            <a:ext cx="3189627" cy="8229600"/>
            <a:chOff x="0" y="0"/>
            <a:chExt cx="840066" cy="21674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40066" cy="2167467"/>
            </a:xfrm>
            <a:custGeom>
              <a:avLst/>
              <a:gdLst/>
              <a:ahLst/>
              <a:cxnLst/>
              <a:rect r="r" b="b" t="t" l="l"/>
              <a:pathLst>
                <a:path h="2167467" w="840066">
                  <a:moveTo>
                    <a:pt x="60680" y="0"/>
                  </a:moveTo>
                  <a:lnTo>
                    <a:pt x="779386" y="0"/>
                  </a:lnTo>
                  <a:cubicBezTo>
                    <a:pt x="795479" y="0"/>
                    <a:pt x="810914" y="6393"/>
                    <a:pt x="822294" y="17773"/>
                  </a:cubicBezTo>
                  <a:cubicBezTo>
                    <a:pt x="833673" y="29153"/>
                    <a:pt x="840066" y="44587"/>
                    <a:pt x="840066" y="60680"/>
                  </a:cubicBezTo>
                  <a:lnTo>
                    <a:pt x="840066" y="2106786"/>
                  </a:lnTo>
                  <a:cubicBezTo>
                    <a:pt x="840066" y="2140299"/>
                    <a:pt x="812899" y="2167467"/>
                    <a:pt x="779386" y="2167467"/>
                  </a:cubicBezTo>
                  <a:lnTo>
                    <a:pt x="60680" y="2167467"/>
                  </a:lnTo>
                  <a:cubicBezTo>
                    <a:pt x="27168" y="2167467"/>
                    <a:pt x="0" y="2140299"/>
                    <a:pt x="0" y="2106786"/>
                  </a:cubicBezTo>
                  <a:lnTo>
                    <a:pt x="0" y="60680"/>
                  </a:lnTo>
                  <a:cubicBezTo>
                    <a:pt x="0" y="27168"/>
                    <a:pt x="27168" y="0"/>
                    <a:pt x="60680" y="0"/>
                  </a:cubicBez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84006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>
                      <a:alpha val="86667"/>
                    </a:srgbClr>
                  </a:solidFill>
                  <a:latin typeface="Open Sauce"/>
                  <a:ea typeface="Open Sauce"/>
                  <a:cs typeface="Open Sauce"/>
                  <a:sym typeface="Open Sauce"/>
                </a:rPr>
                <a:t>Students post videos or podcasts of themselves discussing the technological and environmental barriers to living in space.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46045" y="1988135"/>
            <a:ext cx="8616655" cy="3155365"/>
            <a:chOff x="0" y="0"/>
            <a:chExt cx="2269407" cy="831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69407" cy="831043"/>
            </a:xfrm>
            <a:custGeom>
              <a:avLst/>
              <a:gdLst/>
              <a:ahLst/>
              <a:cxnLst/>
              <a:rect r="r" b="b" t="t" l="l"/>
              <a:pathLst>
                <a:path h="831043" w="2269407">
                  <a:moveTo>
                    <a:pt x="22462" y="0"/>
                  </a:moveTo>
                  <a:lnTo>
                    <a:pt x="2246945" y="0"/>
                  </a:lnTo>
                  <a:cubicBezTo>
                    <a:pt x="2259350" y="0"/>
                    <a:pt x="2269407" y="10057"/>
                    <a:pt x="2269407" y="22462"/>
                  </a:cubicBezTo>
                  <a:lnTo>
                    <a:pt x="2269407" y="808580"/>
                  </a:lnTo>
                  <a:cubicBezTo>
                    <a:pt x="2269407" y="820986"/>
                    <a:pt x="2259350" y="831043"/>
                    <a:pt x="2246945" y="831043"/>
                  </a:cubicBezTo>
                  <a:lnTo>
                    <a:pt x="22462" y="831043"/>
                  </a:lnTo>
                  <a:cubicBezTo>
                    <a:pt x="10057" y="831043"/>
                    <a:pt x="0" y="820986"/>
                    <a:pt x="0" y="808580"/>
                  </a:cubicBezTo>
                  <a:lnTo>
                    <a:pt x="0" y="22462"/>
                  </a:lnTo>
                  <a:cubicBezTo>
                    <a:pt x="0" y="10057"/>
                    <a:pt x="10057" y="0"/>
                    <a:pt x="22462" y="0"/>
                  </a:cubicBez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2269407" cy="8500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986582" y="6109818"/>
            <a:ext cx="2064977" cy="2326734"/>
          </a:xfrm>
          <a:custGeom>
            <a:avLst/>
            <a:gdLst/>
            <a:ahLst/>
            <a:cxnLst/>
            <a:rect r="r" b="b" t="t" l="l"/>
            <a:pathLst>
              <a:path h="2326734" w="2064977">
                <a:moveTo>
                  <a:pt x="0" y="0"/>
                </a:moveTo>
                <a:lnTo>
                  <a:pt x="2064977" y="0"/>
                </a:lnTo>
                <a:lnTo>
                  <a:pt x="2064977" y="2326734"/>
                </a:lnTo>
                <a:lnTo>
                  <a:pt x="0" y="2326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826419" y="5787712"/>
            <a:ext cx="1676134" cy="1790263"/>
          </a:xfrm>
          <a:custGeom>
            <a:avLst/>
            <a:gdLst/>
            <a:ahLst/>
            <a:cxnLst/>
            <a:rect r="r" b="b" t="t" l="l"/>
            <a:pathLst>
              <a:path h="1790263" w="1676134">
                <a:moveTo>
                  <a:pt x="0" y="0"/>
                </a:moveTo>
                <a:lnTo>
                  <a:pt x="1676134" y="0"/>
                </a:lnTo>
                <a:lnTo>
                  <a:pt x="1676134" y="1790263"/>
                </a:lnTo>
                <a:lnTo>
                  <a:pt x="0" y="179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392902" y="6539106"/>
            <a:ext cx="2763590" cy="1468157"/>
          </a:xfrm>
          <a:custGeom>
            <a:avLst/>
            <a:gdLst/>
            <a:ahLst/>
            <a:cxnLst/>
            <a:rect r="r" b="b" t="t" l="l"/>
            <a:pathLst>
              <a:path h="1468157" w="2763590">
                <a:moveTo>
                  <a:pt x="0" y="0"/>
                </a:moveTo>
                <a:lnTo>
                  <a:pt x="2763590" y="0"/>
                </a:lnTo>
                <a:lnTo>
                  <a:pt x="2763590" y="1468158"/>
                </a:lnTo>
                <a:lnTo>
                  <a:pt x="0" y="1468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108006" y="2047326"/>
            <a:ext cx="7692734" cy="171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45"/>
              </a:lnSpc>
              <a:spcBef>
                <a:spcPct val="0"/>
              </a:spcBef>
            </a:pPr>
            <a:r>
              <a:rPr lang="en-US" sz="4960" spc="173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REASEARCH PROJECT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75588" y="3739737"/>
            <a:ext cx="7357569" cy="102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1967" spc="192">
                <a:solidFill>
                  <a:srgbClr val="040506"/>
                </a:solidFill>
                <a:latin typeface="Montserrat"/>
                <a:ea typeface="Montserrat"/>
                <a:cs typeface="Montserrat"/>
                <a:sym typeface="Montserrat"/>
              </a:rPr>
              <a:t>Students create a website to showcase their learning. They will have a page for each skill and key understanding of the unit.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537692" y="5749612"/>
            <a:ext cx="2810608" cy="360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0"/>
              </a:lnSpc>
            </a:pPr>
            <a:r>
              <a:rPr lang="en-US" sz="2159" spc="30">
                <a:solidFill>
                  <a:srgbClr val="040506"/>
                </a:solidFill>
                <a:latin typeface="Montserrat"/>
                <a:ea typeface="Montserrat"/>
                <a:cs typeface="Montserrat"/>
                <a:sym typeface="Montserrat"/>
              </a:rPr>
              <a:t>Celestial bodies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527065" y="5427506"/>
            <a:ext cx="2629427" cy="360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80"/>
              </a:lnSpc>
              <a:spcBef>
                <a:spcPct val="0"/>
              </a:spcBef>
            </a:pPr>
            <a:r>
              <a:rPr lang="en-US" sz="2159" spc="30">
                <a:solidFill>
                  <a:srgbClr val="040506"/>
                </a:solidFill>
                <a:latin typeface="Montserrat"/>
                <a:ea typeface="Montserrat"/>
                <a:cs typeface="Montserrat"/>
                <a:sym typeface="Montserrat"/>
              </a:rPr>
              <a:t>Satellites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349773" y="5266453"/>
            <a:ext cx="2629427" cy="360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80"/>
              </a:lnSpc>
              <a:spcBef>
                <a:spcPct val="0"/>
              </a:spcBef>
            </a:pPr>
            <a:r>
              <a:rPr lang="en-US" sz="2159" spc="30">
                <a:solidFill>
                  <a:srgbClr val="040506"/>
                </a:solidFill>
                <a:latin typeface="Montserrat"/>
                <a:ea typeface="Montserrat"/>
                <a:cs typeface="Montserrat"/>
                <a:sym typeface="Montserrat"/>
              </a:rPr>
              <a:t>Living in Space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DAGjNkEI8pM</dc:identifier>
  <dcterms:modified xsi:type="dcterms:W3CDTF">2011-08-01T06:04:30Z</dcterms:modified>
  <cp:revision>1</cp:revision>
  <dc:title>Readesign.pro</dc:title>
</cp:coreProperties>
</file>