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58" r:id="rId3"/>
    <p:sldId id="268" r:id="rId4"/>
    <p:sldId id="259" r:id="rId5"/>
    <p:sldId id="260" r:id="rId6"/>
    <p:sldId id="261" r:id="rId7"/>
    <p:sldId id="269" r:id="rId8"/>
    <p:sldId id="270" r:id="rId9"/>
    <p:sldId id="264" r:id="rId10"/>
    <p:sldId id="265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59"/>
  </p:normalViewPr>
  <p:slideViewPr>
    <p:cSldViewPr snapToGrid="0">
      <p:cViewPr varScale="1">
        <p:scale>
          <a:sx n="110" d="100"/>
          <a:sy n="110" d="100"/>
        </p:scale>
        <p:origin x="5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20:08:12.51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 0 24575,'0'50'0,"0"38"0,0-15 0,0 9 0,0-12 0,0 4 0,0 3 0,0 11 0,0 3 0,0 2 0,0-18 0,0 0 0,0 2 0,0 1-963,0 6 0,0 1 0,0 2 0,0 0 963,0 5 0,0 1 0,0 1 0,0 1 0,0-15 0,0 1 0,0 0 0,0 1 0,0 0-391,0 6 1,0 1 0,0 1 0,0 0 0,0-1 390,-1 1 0,1-1 0,-1 1 0,0 0 0,0-1 0,0 2 0,0 0 0,0 0 0,0-1 0,0 1 0,0-2 0,0-1 0,0 1 0,0-1 0,0 0 0,0-4 0,0 1 0,0-1 0,1-1 0,0-2 21,1 13 0,0-3 1,2 0-1,-1-3-21,2-6 0,-1-1 0,1-2 0,1-1 0,2 18 0,1-3 0,1-1-198,0-8 1,1-1 0,0-1 197,-1 1 0,0 1 0,0-2 0,-2-3 0,0-2 0,-2 0 0,0-2 0,-1 0 0,-1 0 416,-1-1 1,-1 0-1,0 0-416,-1-5 0,0-2 0,0 0 0,0 22 0,0-4 1209,0-14 1,0-5-1210,0 26 1437,0-33-1437,0-24 805,0-7-805,0 1 400,0 2-400,0 1 0,0-3 0,0-6 0,0-3 0,0-3 0,0 0 0,-2 12 0,-6 14 0,-2 16 0,-3 18 0,0 6 0,5-2 0,3-7 0,3-17 0,2-15 0,-2-9 0,-1-5 0,-2 1 0,0 2 0,0-2 0,2-5 0,1-5 0,2-3 0,0 0 0,0 0 0,0-3 0,0-5 0,0-4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20:08:14.36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12125 1 24575,'-42'23'0,"-9"8"0,-9 8 0,2 0 0,-5 3 0,-4 4-241,1 1 1,-4 2 0,-2 3 0,-1 1 240,11-8 0,-1 1 0,-1 2 0,-1 1 0,-4 2-971,-2 3 0,-2 2 0,-3 2 1,-1 1-1,-2 1 0,0 1 971,3-3 0,0 1 0,-1 0 0,-2 2 0,0 1 0,-2 0 0,-1 2-397,9-7 1,-1 1 0,-2 0 0,0 2-1,-1 0 1,-1 1 0,-1 1 0,0 0-1,-1 2 397,7-7 0,0 2 0,-1-1 0,-1 2 0,0 0 0,-1 1 0,0 0 0,-1 2 0,0 0 0,-1 0 0,1 2-258,4-5 0,1 1 0,-2 1 0,1 0 0,-1 1 0,0 1 0,-1 0 0,0 1 0,0 1 0,-1 0 0,0 0 0,0 2 0,0 0 258,7-7 0,0 0 0,0 2 0,-1 0 0,-1 1 0,1 0 0,-1 1 0,0 0 0,0 0 0,0 1 0,0 0 0,0 0 0,1-1 0,-1 1 0,1 0 0,1-1-134,0 0 1,0 0 0,1 1-1,-1-1 1,1 0 0,0 1-1,0 0 1,0-1 0,0 1-1,1 0 1,-1 0 0,0 0-1,1 0 1,-1 1 0,1-1-1,-1 1 134,0 0 0,0 0 0,-1 1 0,1 1 0,-1-1 0,0 1 0,1-1 0,-1 1 0,1-1 0,0 1 0,1-2 0,0 1 0,1-1 0,0-1 0,1-1 0,1 0-42,-6 6 0,0 0 0,1-1 1,1 0-1,0-1 0,0 0 1,2-1-1,-1-1 0,2 0 0,0 0 1,0-2-1,1 0 0,1 0 42,-10 8 0,1 0 0,1-1 0,0 0 0,1-2 0,1 0 0,1-2 0,0 1 0,1-2 0,1-1 93,-1 1 1,2-2 0,-1 1 0,2-2 0,0 0 0,1-2-1,2-1 1,1-2 0,2-1-94,-10 10 0,1-3 0,3-2 0,2-1 0,0-1 0,2 0 331,-5 5 1,1-1-1,2 0 1,2-2-1,1-1-331,-5 7 0,2-1 0,2-1 0,2-1 694,5-6 1,2 0 0,1-1 0,1-1-695,-8 11 0,1-1 0,3-4 1548,5-8 0,3-2 0,1-5-1548,-10 10 0,3-7 1681,12-13 1,3-5-1682,-13 10 2080,22-22-2080,10-12 1017,6-5-1017,0-2 0,-6 11 0,-15 15 0,-37 36 0,24-22 0,-3 3 0,-4 2 0,1-1 0,4-2 0,4-4 0,-15 13 0,22-21 0,20-19 0,8-8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20:08:16.6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0 24575,'21'0'0,"29"0"0,-4 2 0,8 2 0,18 3 0,7 3 0,-16-1 0,4 2 0,2 1-660,14 5 0,4 3 0,4 1 660,-13-1 0,2 0 0,2 3 0,3 0-541,-6-2 0,2 2 1,2 0-1,2 2 1,2 0 540,-7-1 0,3 1 0,0 0 0,2 1 0,1 1 0,1 0-636,-4-1 1,1 1-1,1 0 1,1 0 0,1 1-1,3 1 1,2-1 635,-8-1 0,3 0 0,1 0 0,1 0 0,2 1 0,1 1 0,1-1 0,1 1 0,1 0-342,-7-3 0,0 1 0,0 0 1,2 0-1,1 1 0,1-1 0,0 1 1,2 0-1,0 1 0,2-1 1,1 1 341,-11-3 0,1-1 0,1 1 0,1 0 0,0 1 0,2-1 0,0 1 0,1 0 0,0 0 0,2 0 0,-1 0 0,2 1 0,0 0 0,0 0-125,-7-2 1,0 0 0,1 1 0,0-1-1,1 1 1,0-1 0,1 1 0,1 0-1,0 1 1,0-1 0,1 1 0,1 0 0,0 0-1,0 1 1,1 0 0,1 0 0,0 0 124,-5-1 0,0-1 0,1 2 0,1-1 0,0 1 0,0-1 0,1 1 0,1 1 0,0-1 0,0 1 0,1-1 0,0 1 0,0 1 0,1-1 0,0 0 0,0 1 0,1 0 0,-1 0 0,1 0 0,0 0-47,-7-2 0,1 0 0,0 1 0,0-1 0,1 1 1,0 0-1,0 0 0,0 0 0,1 0 0,-1 1 0,2-1 1,-1 1-1,0 0 0,1 0 0,0 0 0,0 1 0,1-1 1,-1 1-1,1 0 0,0 0 0,0 0 0,0 0 1,1 1 46,-7-2 0,1-1 0,0 2 0,1-1 0,-1 0 0,1 1 0,1 0 0,-1 0 0,1 0 0,-1 0 0,1 0 0,0 1 0,0 0 0,1-1 0,-1 1 0,0 0 0,1 0 0,-1 0 0,1 0 0,-1 1 0,0-1 0,1 0 0,-1 1 0,0-1 0,0 0 0,0 1-12,1 0 0,-1 0 0,2 0 1,-1 0-1,0 0 0,1 0 1,-1 1-1,1-1 0,0 1 0,-1-1 1,1 1-1,-1 0 0,1 0 1,-1-1-1,1 1 0,-1 0 1,0 0-1,-1 1 0,1-1 0,-1 0 1,0 0-1,0 0 0,-1 1 1,0-1-1,-1 0 0,0 0 12,4 2 0,-1-1 0,2 0 0,-1-1 0,1 1 0,0-1 0,0 1 0,0-1 0,-1 1 0,1-1 0,-1 1 0,-1 0 0,-1 0 0,0 0 0,-1 1 0,-2 0 0,0 0 0,-2 1 0,-1 1 0,-2 0 0,-1 0 0,-2 1 0,-2 1 0,-2 1 0,15 10 0,-2 0 0,-3 2 0,-1 0 0,-2 2 0,-1-1 0,-3 2 0,-1-1 0,-1 2 0,-2-1 0,-2 1 0,-1 0 0,-1 0 0,-1 0 0,-2 0 0,-1 0 0,11 9 0,1-1 0,1 0 0,-1 0 0,-3 0 0,-1 1 0,-5 0 0,-6 1 0,-5 1 0,-7 2 0,-10 0 0,-8 2 80,-8 18 0,-14 3 1,-13 1-1,-7 2 1,-5 0-1,-1 0 1,2-1-1,6-2-80,4 7 0,0-1 0,0-1 0,0 0 0,0-1 0,0-1 0,0-2 0,0 7 0,0-1 0,0-2 0,0-1 0,0 0 0,0-2 0,0-6 0,0 0 0,0-2 0,0 0 0,0-1 0,0-1 297,0 10 0,0-2 0,0 0 0,0-2 0,0 0-297,0-6 0,0-1 0,0-1 0,0 0 0,0-2 0,0 13 0,0-1 0,0-1 0,0-2 609,0-5 1,0-1 0,0-1 0,0-1-610,0-6 0,0-1 0,0 0 0,0-2 0,0 18 0,0-2 0,0-3 1430,0-9 0,0-2 0,0-2-1430,0 23 0,0-4 0,0-16 0,0-5 1894,0-15 1,0-3-1895,0 29 2320,0-33-2320,0-20 354,-10-11 1,8-11-1,-8-2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20:08:24.50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0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20:08:28.36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54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6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18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21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71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4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37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54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016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8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23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97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17" Type="http://schemas.openxmlformats.org/officeDocument/2006/relationships/image" Target="../media/image22.jpe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image" Target="../media/image32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0B98925-0550-1AFB-C1DC-02792400F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Wavy 3D art">
            <a:extLst>
              <a:ext uri="{FF2B5EF4-FFF2-40B4-BE49-F238E27FC236}">
                <a16:creationId xmlns:a16="http://schemas.microsoft.com/office/drawing/2014/main" id="{1D5C5A78-1D2B-1BF4-FF79-5E7BB6211C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035" b="1538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BFCB27-760B-5FF3-72F5-581461CE1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999" cy="1280160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92024E-C479-94FB-9C5A-D84DD9CD1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175146"/>
            <a:ext cx="8196432" cy="960120"/>
          </a:xfrm>
        </p:spPr>
        <p:txBody>
          <a:bodyPr anchor="ctr">
            <a:normAutofit/>
          </a:bodyPr>
          <a:lstStyle/>
          <a:p>
            <a:r>
              <a:rPr lang="en-US" sz="4400" dirty="0"/>
              <a:t>Playful literacy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B09E54-AB23-2887-9016-E94DA255A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7152" y="175146"/>
            <a:ext cx="3402123" cy="960120"/>
          </a:xfrm>
        </p:spPr>
        <p:txBody>
          <a:bodyPr anchor="ctr">
            <a:normAutofit/>
          </a:bodyPr>
          <a:lstStyle/>
          <a:p>
            <a:pPr algn="r"/>
            <a:r>
              <a:rPr lang="en-US" sz="1900" dirty="0"/>
              <a:t> March 24, 2025</a:t>
            </a:r>
          </a:p>
        </p:txBody>
      </p:sp>
    </p:spTree>
    <p:extLst>
      <p:ext uri="{BB962C8B-B14F-4D97-AF65-F5344CB8AC3E}">
        <p14:creationId xmlns:p14="http://schemas.microsoft.com/office/powerpoint/2010/main" val="38198333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566BF7-986D-52A0-5562-F1C5EF1AF5E3}"/>
              </a:ext>
            </a:extLst>
          </p:cNvPr>
          <p:cNvSpPr txBox="1"/>
          <p:nvPr/>
        </p:nvSpPr>
        <p:spPr>
          <a:xfrm>
            <a:off x="1141106" y="1082828"/>
            <a:ext cx="1861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Addition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08A0DA-C281-68FE-C3E1-26C1270630A7}"/>
              </a:ext>
            </a:extLst>
          </p:cNvPr>
          <p:cNvSpPr txBox="1"/>
          <p:nvPr/>
        </p:nvSpPr>
        <p:spPr>
          <a:xfrm>
            <a:off x="7689263" y="1082828"/>
            <a:ext cx="2925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Multiplication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EC8E3D-51E7-6276-5515-F0522C73C5C7}"/>
              </a:ext>
            </a:extLst>
          </p:cNvPr>
          <p:cNvSpPr txBox="1"/>
          <p:nvPr/>
        </p:nvSpPr>
        <p:spPr>
          <a:xfrm>
            <a:off x="1014370" y="4597000"/>
            <a:ext cx="22497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Exposants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CA2B44-24D4-FC32-6817-288A634BC828}"/>
              </a:ext>
            </a:extLst>
          </p:cNvPr>
          <p:cNvSpPr txBox="1"/>
          <p:nvPr/>
        </p:nvSpPr>
        <p:spPr>
          <a:xfrm>
            <a:off x="7829466" y="4412334"/>
            <a:ext cx="2732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Soustraction</a:t>
            </a:r>
            <a:endParaRPr lang="en-US" sz="3600" dirty="0"/>
          </a:p>
        </p:txBody>
      </p:sp>
      <p:pic>
        <p:nvPicPr>
          <p:cNvPr id="1028" name="Picture 4" descr="What is a multiplication sign? - Twinkl">
            <a:extLst>
              <a:ext uri="{FF2B5EF4-FFF2-40B4-BE49-F238E27FC236}">
                <a16:creationId xmlns:a16="http://schemas.microsoft.com/office/drawing/2014/main" id="{9CB98336-312A-9436-8B1D-3D3F3755E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758" y="1629977"/>
            <a:ext cx="3344537" cy="246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lus - Free education icons">
            <a:extLst>
              <a:ext uri="{FF2B5EF4-FFF2-40B4-BE49-F238E27FC236}">
                <a16:creationId xmlns:a16="http://schemas.microsoft.com/office/drawing/2014/main" id="{255DF735-8EBF-A078-7C33-CB603774D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106" y="1821358"/>
            <a:ext cx="2084942" cy="208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number on a white background&#10;&#10;AI-generated content may be incorrect.">
            <a:extLst>
              <a:ext uri="{FF2B5EF4-FFF2-40B4-BE49-F238E27FC236}">
                <a16:creationId xmlns:a16="http://schemas.microsoft.com/office/drawing/2014/main" id="{F2FCF8AD-6E3A-8578-EBA3-4680AD253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827" y="5161204"/>
            <a:ext cx="2171261" cy="1612937"/>
          </a:xfrm>
          <a:prstGeom prst="rect">
            <a:avLst/>
          </a:prstGeom>
        </p:spPr>
      </p:pic>
      <p:pic>
        <p:nvPicPr>
          <p:cNvPr id="1032" name="Picture 8" descr="Minus - Free signs icons">
            <a:extLst>
              <a:ext uri="{FF2B5EF4-FFF2-40B4-BE49-F238E27FC236}">
                <a16:creationId xmlns:a16="http://schemas.microsoft.com/office/drawing/2014/main" id="{1D8A3581-EC6A-445A-B186-0906F5142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381" y="441233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EC599C-9483-4F48-E6CD-899B4EED0575}"/>
              </a:ext>
            </a:extLst>
          </p:cNvPr>
          <p:cNvSpPr txBox="1"/>
          <p:nvPr/>
        </p:nvSpPr>
        <p:spPr>
          <a:xfrm>
            <a:off x="2721166" y="187287"/>
            <a:ext cx="5953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Which one doesn’t belong?</a:t>
            </a:r>
          </a:p>
        </p:txBody>
      </p:sp>
    </p:spTree>
    <p:extLst>
      <p:ext uri="{BB962C8B-B14F-4D97-AF65-F5344CB8AC3E}">
        <p14:creationId xmlns:p14="http://schemas.microsoft.com/office/powerpoint/2010/main" val="1316922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5D241-5764-021C-C15B-0DB7A23CD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Connections</a:t>
            </a:r>
          </a:p>
        </p:txBody>
      </p:sp>
      <p:pic>
        <p:nvPicPr>
          <p:cNvPr id="5" name="Content Placeholder 4" descr="A screenshot of a game&#10;&#10;AI-generated content may be incorrect.">
            <a:extLst>
              <a:ext uri="{FF2B5EF4-FFF2-40B4-BE49-F238E27FC236}">
                <a16:creationId xmlns:a16="http://schemas.microsoft.com/office/drawing/2014/main" id="{FE0788E8-57DB-00C0-535A-8C7A96237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09928"/>
            <a:ext cx="7645706" cy="470785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22F9E6-DA42-7705-89B9-B06B738B84EF}"/>
              </a:ext>
            </a:extLst>
          </p:cNvPr>
          <p:cNvSpPr txBox="1"/>
          <p:nvPr/>
        </p:nvSpPr>
        <p:spPr>
          <a:xfrm>
            <a:off x="7968343" y="1874385"/>
            <a:ext cx="984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Group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760DFF-F674-7A93-CFD0-31D26B345243}"/>
              </a:ext>
            </a:extLst>
          </p:cNvPr>
          <p:cNvSpPr txBox="1"/>
          <p:nvPr/>
        </p:nvSpPr>
        <p:spPr>
          <a:xfrm>
            <a:off x="7968343" y="3059668"/>
            <a:ext cx="984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Group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3AC6EA-F831-6A06-076E-6BAAB9D2A80D}"/>
              </a:ext>
            </a:extLst>
          </p:cNvPr>
          <p:cNvSpPr txBox="1"/>
          <p:nvPr/>
        </p:nvSpPr>
        <p:spPr>
          <a:xfrm>
            <a:off x="7968343" y="4244951"/>
            <a:ext cx="984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Group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FA6D9B-D2A8-381E-F761-DF1A753ADAA1}"/>
              </a:ext>
            </a:extLst>
          </p:cNvPr>
          <p:cNvSpPr txBox="1"/>
          <p:nvPr/>
        </p:nvSpPr>
        <p:spPr>
          <a:xfrm>
            <a:off x="7968343" y="5430234"/>
            <a:ext cx="984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Group 4</a:t>
            </a:r>
          </a:p>
        </p:txBody>
      </p:sp>
    </p:spTree>
    <p:extLst>
      <p:ext uri="{BB962C8B-B14F-4D97-AF65-F5344CB8AC3E}">
        <p14:creationId xmlns:p14="http://schemas.microsoft.com/office/powerpoint/2010/main" val="1607868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B0B9B5-26E9-C000-6ACC-9CF7E13D8B11}"/>
              </a:ext>
            </a:extLst>
          </p:cNvPr>
          <p:cNvSpPr/>
          <p:nvPr/>
        </p:nvSpPr>
        <p:spPr>
          <a:xfrm>
            <a:off x="561859" y="341522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Lac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475132-2F12-ADF4-2723-61755B253C86}"/>
              </a:ext>
            </a:extLst>
          </p:cNvPr>
          <p:cNvSpPr/>
          <p:nvPr/>
        </p:nvSpPr>
        <p:spPr>
          <a:xfrm>
            <a:off x="3556611" y="341522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Arbre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E187CC-7C0E-AC2E-8A60-C1BA5484ACDC}"/>
              </a:ext>
            </a:extLst>
          </p:cNvPr>
          <p:cNvSpPr/>
          <p:nvPr/>
        </p:nvSpPr>
        <p:spPr>
          <a:xfrm>
            <a:off x="6420996" y="341521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</a:t>
            </a:r>
            <a:r>
              <a:rPr lang="en-US" dirty="0" err="1"/>
              <a:t>Fleuve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58A2F8-453B-B798-48BD-0D03DBB8424E}"/>
              </a:ext>
            </a:extLst>
          </p:cNvPr>
          <p:cNvSpPr/>
          <p:nvPr/>
        </p:nvSpPr>
        <p:spPr>
          <a:xfrm>
            <a:off x="9228463" y="341520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</a:t>
            </a:r>
            <a:r>
              <a:rPr lang="en-US" dirty="0" err="1"/>
              <a:t>Animeaux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8F73F5-9378-806E-1B24-8FC60DBC72DD}"/>
              </a:ext>
            </a:extLst>
          </p:cNvPr>
          <p:cNvSpPr/>
          <p:nvPr/>
        </p:nvSpPr>
        <p:spPr>
          <a:xfrm>
            <a:off x="561858" y="2095956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  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Montaigne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E8C143-681E-A9CA-1FC4-DA991869AAE6}"/>
              </a:ext>
            </a:extLst>
          </p:cNvPr>
          <p:cNvSpPr/>
          <p:nvPr/>
        </p:nvSpPr>
        <p:spPr>
          <a:xfrm>
            <a:off x="561856" y="3729666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err="1"/>
              <a:t>Decomposeurs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0FC37D-8CB0-2D8C-C28D-AF9544772A55}"/>
              </a:ext>
            </a:extLst>
          </p:cNvPr>
          <p:cNvSpPr/>
          <p:nvPr/>
        </p:nvSpPr>
        <p:spPr>
          <a:xfrm>
            <a:off x="561856" y="5363377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Herbivores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1F293B-D67F-A89B-8F7A-2D6FD9AEA836}"/>
              </a:ext>
            </a:extLst>
          </p:cNvPr>
          <p:cNvSpPr/>
          <p:nvPr/>
        </p:nvSpPr>
        <p:spPr>
          <a:xfrm>
            <a:off x="3556611" y="2095955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Rivière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F9EAD5-8FBB-C136-06A1-4E60ED9AEAE4}"/>
              </a:ext>
            </a:extLst>
          </p:cNvPr>
          <p:cNvSpPr/>
          <p:nvPr/>
        </p:nvSpPr>
        <p:spPr>
          <a:xfrm>
            <a:off x="6420996" y="2095955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Plantes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E6C6A8-450C-4C48-5C57-3A044DB615A8}"/>
              </a:ext>
            </a:extLst>
          </p:cNvPr>
          <p:cNvSpPr/>
          <p:nvPr/>
        </p:nvSpPr>
        <p:spPr>
          <a:xfrm>
            <a:off x="9228462" y="2095955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Forêt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72CD6B-97F4-F17D-869E-4F1A8E0DF0D6}"/>
              </a:ext>
            </a:extLst>
          </p:cNvPr>
          <p:cNvSpPr/>
          <p:nvPr/>
        </p:nvSpPr>
        <p:spPr>
          <a:xfrm>
            <a:off x="3556610" y="3729666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Prairie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62987D-830A-4532-891A-C72C6B372D6E}"/>
              </a:ext>
            </a:extLst>
          </p:cNvPr>
          <p:cNvSpPr/>
          <p:nvPr/>
        </p:nvSpPr>
        <p:spPr>
          <a:xfrm>
            <a:off x="6420996" y="3729665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err="1"/>
              <a:t>Personnes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CB8883-B49E-2576-4DAF-2389503DEBAA}"/>
              </a:ext>
            </a:extLst>
          </p:cNvPr>
          <p:cNvSpPr/>
          <p:nvPr/>
        </p:nvSpPr>
        <p:spPr>
          <a:xfrm>
            <a:off x="9228462" y="3729664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Omnivores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09D8B6-F871-15F4-42AA-A202C1FD944F}"/>
              </a:ext>
            </a:extLst>
          </p:cNvPr>
          <p:cNvSpPr/>
          <p:nvPr/>
        </p:nvSpPr>
        <p:spPr>
          <a:xfrm>
            <a:off x="9228461" y="5363373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Desert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E4E9D0-1AF7-B879-EF28-01EDDD03A8B5}"/>
              </a:ext>
            </a:extLst>
          </p:cNvPr>
          <p:cNvSpPr/>
          <p:nvPr/>
        </p:nvSpPr>
        <p:spPr>
          <a:xfrm>
            <a:off x="6420996" y="5363372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Carnivores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C26386-B4A2-8175-74EE-6D053693866B}"/>
              </a:ext>
            </a:extLst>
          </p:cNvPr>
          <p:cNvSpPr/>
          <p:nvPr/>
        </p:nvSpPr>
        <p:spPr>
          <a:xfrm>
            <a:off x="3556610" y="5363371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Océan</a:t>
            </a:r>
          </a:p>
        </p:txBody>
      </p:sp>
      <p:pic>
        <p:nvPicPr>
          <p:cNvPr id="3076" name="Picture 4" descr="Your Guide to Discovering the Lakes of Canada">
            <a:extLst>
              <a:ext uri="{FF2B5EF4-FFF2-40B4-BE49-F238E27FC236}">
                <a16:creationId xmlns:a16="http://schemas.microsoft.com/office/drawing/2014/main" id="{FFA4856C-A34C-D1EF-C230-BA49591C1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32" y="341520"/>
            <a:ext cx="826138" cy="121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omplete Guide to Oak Trees | BBC ...">
            <a:extLst>
              <a:ext uri="{FF2B5EF4-FFF2-40B4-BE49-F238E27FC236}">
                <a16:creationId xmlns:a16="http://schemas.microsoft.com/office/drawing/2014/main" id="{5D9C821F-5F6A-08C9-12AE-AB61984EF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610" y="341520"/>
            <a:ext cx="1294439" cy="86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Fleuve : définition et explications">
            <a:extLst>
              <a:ext uri="{FF2B5EF4-FFF2-40B4-BE49-F238E27FC236}">
                <a16:creationId xmlns:a16="http://schemas.microsoft.com/office/drawing/2014/main" id="{E429BD3F-A44C-D149-3CC3-7BE812BC9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480" y="431905"/>
            <a:ext cx="1184353" cy="88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700 PCS Wild Animal Stickers, 100+ Realistic Animals Cute Zoo Animal  Stickers Water/Tear Resistant with No Residue Washable Decals for Teachers,  Kids, Students, Water Bottle, Laptop, Scrapbook : Amazon.ca: Toys &amp; Games">
            <a:extLst>
              <a:ext uri="{FF2B5EF4-FFF2-40B4-BE49-F238E27FC236}">
                <a16:creationId xmlns:a16="http://schemas.microsoft.com/office/drawing/2014/main" id="{8166F989-0B73-305B-D44D-F7F80E625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855" y="270366"/>
            <a:ext cx="1434037" cy="143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Mountain Range | The Canadian Encyclopedia">
            <a:extLst>
              <a:ext uri="{FF2B5EF4-FFF2-40B4-BE49-F238E27FC236}">
                <a16:creationId xmlns:a16="http://schemas.microsoft.com/office/drawing/2014/main" id="{F4ED7F59-E5DD-ADF8-2C70-65ECE9B19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16" y="1950447"/>
            <a:ext cx="1524872" cy="100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Understanding Rivers">
            <a:extLst>
              <a:ext uri="{FF2B5EF4-FFF2-40B4-BE49-F238E27FC236}">
                <a16:creationId xmlns:a16="http://schemas.microsoft.com/office/drawing/2014/main" id="{D77C75B0-1AF3-503E-24BB-A47059C66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632" y="2095954"/>
            <a:ext cx="1294439" cy="129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Diverse Types of Plants And Their Uses | JBM Global School">
            <a:extLst>
              <a:ext uri="{FF2B5EF4-FFF2-40B4-BE49-F238E27FC236}">
                <a16:creationId xmlns:a16="http://schemas.microsoft.com/office/drawing/2014/main" id="{FF87380E-0748-086B-2F8B-F896E1759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480" y="1874592"/>
            <a:ext cx="1991339" cy="103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Forest | Definition, Ecology, Types, Trees, Examples, &amp; Facts | Britannica">
            <a:extLst>
              <a:ext uri="{FF2B5EF4-FFF2-40B4-BE49-F238E27FC236}">
                <a16:creationId xmlns:a16="http://schemas.microsoft.com/office/drawing/2014/main" id="{42576AF6-322D-9082-BCFF-459834E90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198" y="1771177"/>
            <a:ext cx="1182489" cy="177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Decomposers in Ecosystems: Types, Roles &amp; Examples">
            <a:extLst>
              <a:ext uri="{FF2B5EF4-FFF2-40B4-BE49-F238E27FC236}">
                <a16:creationId xmlns:a16="http://schemas.microsoft.com/office/drawing/2014/main" id="{D0AC06A4-41F2-8D28-B4A9-BE50DCD03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52" y="3646583"/>
            <a:ext cx="1683556" cy="81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What is a prairie? | Kew">
            <a:extLst>
              <a:ext uri="{FF2B5EF4-FFF2-40B4-BE49-F238E27FC236}">
                <a16:creationId xmlns:a16="http://schemas.microsoft.com/office/drawing/2014/main" id="{FF1C7ED9-B64F-5279-859D-A6BE0F8AE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263" y="3549232"/>
            <a:ext cx="2026521" cy="106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Free Vector | Group of people illustration collection">
            <a:extLst>
              <a:ext uri="{FF2B5EF4-FFF2-40B4-BE49-F238E27FC236}">
                <a16:creationId xmlns:a16="http://schemas.microsoft.com/office/drawing/2014/main" id="{A7F55D54-BF82-EB2F-16A8-4C5D3F72F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941" y="3543986"/>
            <a:ext cx="1615363" cy="107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Omnivore - Free animals icons">
            <a:extLst>
              <a:ext uri="{FF2B5EF4-FFF2-40B4-BE49-F238E27FC236}">
                <a16:creationId xmlns:a16="http://schemas.microsoft.com/office/drawing/2014/main" id="{C612B716-6A3F-7584-A65B-1C0373673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6159" y="3361629"/>
            <a:ext cx="1440761" cy="144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What is a herbivore? - Twinkl">
            <a:extLst>
              <a:ext uri="{FF2B5EF4-FFF2-40B4-BE49-F238E27FC236}">
                <a16:creationId xmlns:a16="http://schemas.microsoft.com/office/drawing/2014/main" id="{004561A6-EA6D-0BD9-7C37-9249FBC67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185" y="5132022"/>
            <a:ext cx="2026521" cy="115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Picture 32" descr="How many oceans are there? | Live Science">
            <a:extLst>
              <a:ext uri="{FF2B5EF4-FFF2-40B4-BE49-F238E27FC236}">
                <a16:creationId xmlns:a16="http://schemas.microsoft.com/office/drawing/2014/main" id="{0D069612-B148-21CF-73F4-96C77F0A2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635" y="5350516"/>
            <a:ext cx="1537465" cy="86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6" name="Picture 34" descr="What is a carnivore? - Twinkl">
            <a:extLst>
              <a:ext uri="{FF2B5EF4-FFF2-40B4-BE49-F238E27FC236}">
                <a16:creationId xmlns:a16="http://schemas.microsoft.com/office/drawing/2014/main" id="{E0AC05BF-168D-7E9E-BE48-390AB93D4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047" y="5082900"/>
            <a:ext cx="2224836" cy="115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8" name="Picture 36" descr="Desert - Wikipedia">
            <a:extLst>
              <a:ext uri="{FF2B5EF4-FFF2-40B4-BE49-F238E27FC236}">
                <a16:creationId xmlns:a16="http://schemas.microsoft.com/office/drawing/2014/main" id="{9447E14D-EC89-8E22-ED62-06E3A3722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750" y="5132022"/>
            <a:ext cx="1938969" cy="108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823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1A1E97-6DF6-5AC2-ABD7-FF9D6CFCEA60}"/>
              </a:ext>
            </a:extLst>
          </p:cNvPr>
          <p:cNvSpPr txBox="1"/>
          <p:nvPr/>
        </p:nvSpPr>
        <p:spPr>
          <a:xfrm>
            <a:off x="557315" y="683045"/>
            <a:ext cx="676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Haut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94BAB-66EB-6C6C-7D07-11C96065E0EF}"/>
              </a:ext>
            </a:extLst>
          </p:cNvPr>
          <p:cNvSpPr/>
          <p:nvPr/>
        </p:nvSpPr>
        <p:spPr>
          <a:xfrm>
            <a:off x="1614870" y="683045"/>
            <a:ext cx="2516453" cy="20442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  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err="1"/>
              <a:t>Surfeur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72231D-76E6-BD38-8415-A3A8A7FCA3F9}"/>
              </a:ext>
            </a:extLst>
          </p:cNvPr>
          <p:cNvSpPr/>
          <p:nvPr/>
        </p:nvSpPr>
        <p:spPr>
          <a:xfrm>
            <a:off x="1699799" y="5540863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err="1"/>
              <a:t>Beaudroie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DA9EEF-0F6D-F60A-3BED-9A7552060F46}"/>
              </a:ext>
            </a:extLst>
          </p:cNvPr>
          <p:cNvSpPr txBox="1"/>
          <p:nvPr/>
        </p:nvSpPr>
        <p:spPr>
          <a:xfrm>
            <a:off x="557315" y="5846008"/>
            <a:ext cx="55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</a:t>
            </a:r>
          </a:p>
        </p:txBody>
      </p:sp>
      <p:pic>
        <p:nvPicPr>
          <p:cNvPr id="4098" name="Picture 2" descr="The Greatest and (Most Famous) Surfers ...">
            <a:extLst>
              <a:ext uri="{FF2B5EF4-FFF2-40B4-BE49-F238E27FC236}">
                <a16:creationId xmlns:a16="http://schemas.microsoft.com/office/drawing/2014/main" id="{F3B65FB0-3C7A-C995-6B78-41A0E05EB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42" y="151176"/>
            <a:ext cx="2946111" cy="196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26 Facts About Anglerfish - OhMyFacts">
            <a:extLst>
              <a:ext uri="{FF2B5EF4-FFF2-40B4-BE49-F238E27FC236}">
                <a16:creationId xmlns:a16="http://schemas.microsoft.com/office/drawing/2014/main" id="{25F8AD2B-6E5E-2274-7441-CDF8DC1E8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851" y="4656759"/>
            <a:ext cx="2947012" cy="176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8530FD2-69B0-5216-58C6-C81AB1E82CF4}"/>
              </a:ext>
            </a:extLst>
          </p:cNvPr>
          <p:cNvSpPr/>
          <p:nvPr/>
        </p:nvSpPr>
        <p:spPr>
          <a:xfrm>
            <a:off x="4483863" y="2931997"/>
            <a:ext cx="2500831" cy="17682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  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Requin</a:t>
            </a:r>
          </a:p>
        </p:txBody>
      </p:sp>
      <p:pic>
        <p:nvPicPr>
          <p:cNvPr id="4102" name="Picture 6" descr="Shark facts and statistics">
            <a:extLst>
              <a:ext uri="{FF2B5EF4-FFF2-40B4-BE49-F238E27FC236}">
                <a16:creationId xmlns:a16="http://schemas.microsoft.com/office/drawing/2014/main" id="{A0B9A40D-7C66-0829-9D56-07A14CA84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151" y="2560800"/>
            <a:ext cx="3143479" cy="176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08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EC9F7-DFE4-1367-2CD7-C9875C42F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4B4FA7-8B57-04DB-1517-84997F6BCCE4}"/>
              </a:ext>
            </a:extLst>
          </p:cNvPr>
          <p:cNvSpPr txBox="1"/>
          <p:nvPr/>
        </p:nvSpPr>
        <p:spPr>
          <a:xfrm>
            <a:off x="557315" y="683045"/>
            <a:ext cx="676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Haut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BA744F-8E4F-6FFC-8970-0BBAADFA392D}"/>
              </a:ext>
            </a:extLst>
          </p:cNvPr>
          <p:cNvSpPr/>
          <p:nvPr/>
        </p:nvSpPr>
        <p:spPr>
          <a:xfrm>
            <a:off x="2291506" y="285526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  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Montaigne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0C843A-F2F5-5159-7E30-E02F4C9CA3CD}"/>
              </a:ext>
            </a:extLst>
          </p:cNvPr>
          <p:cNvSpPr/>
          <p:nvPr/>
        </p:nvSpPr>
        <p:spPr>
          <a:xfrm>
            <a:off x="2291506" y="5178705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Océan</a:t>
            </a:r>
          </a:p>
        </p:txBody>
      </p:sp>
      <p:pic>
        <p:nvPicPr>
          <p:cNvPr id="17" name="Picture 12" descr="Mountain Range | The Canadian Encyclopedia">
            <a:extLst>
              <a:ext uri="{FF2B5EF4-FFF2-40B4-BE49-F238E27FC236}">
                <a16:creationId xmlns:a16="http://schemas.microsoft.com/office/drawing/2014/main" id="{7A7B4788-B859-3475-CE8D-0E918FE4B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364" y="140017"/>
            <a:ext cx="1524872" cy="100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2" descr="How many oceans are there? | Live Science">
            <a:extLst>
              <a:ext uri="{FF2B5EF4-FFF2-40B4-BE49-F238E27FC236}">
                <a16:creationId xmlns:a16="http://schemas.microsoft.com/office/drawing/2014/main" id="{6527AF17-076B-D738-F37E-D46B9278D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531" y="5165850"/>
            <a:ext cx="1537465" cy="86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7F7F0CA-6E06-932E-2F1C-D17F1D525F0A}"/>
              </a:ext>
            </a:extLst>
          </p:cNvPr>
          <p:cNvSpPr txBox="1"/>
          <p:nvPr/>
        </p:nvSpPr>
        <p:spPr>
          <a:xfrm>
            <a:off x="557315" y="5846008"/>
            <a:ext cx="55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</a:t>
            </a:r>
          </a:p>
        </p:txBody>
      </p:sp>
    </p:spTree>
    <p:extLst>
      <p:ext uri="{BB962C8B-B14F-4D97-AF65-F5344CB8AC3E}">
        <p14:creationId xmlns:p14="http://schemas.microsoft.com/office/powerpoint/2010/main" val="2249941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FD599-5D2A-6B6A-2FA6-02F684DF3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C371928-218C-1F2B-9ECE-466F8027F8B4}"/>
              </a:ext>
            </a:extLst>
          </p:cNvPr>
          <p:cNvSpPr/>
          <p:nvPr/>
        </p:nvSpPr>
        <p:spPr>
          <a:xfrm>
            <a:off x="2258212" y="5141060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  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Montaigne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01ABCE-29A4-D52B-1A79-7F728D4FF10C}"/>
              </a:ext>
            </a:extLst>
          </p:cNvPr>
          <p:cNvSpPr/>
          <p:nvPr/>
        </p:nvSpPr>
        <p:spPr>
          <a:xfrm>
            <a:off x="2258215" y="3140585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Océan</a:t>
            </a:r>
          </a:p>
        </p:txBody>
      </p:sp>
      <p:pic>
        <p:nvPicPr>
          <p:cNvPr id="17" name="Picture 12" descr="Mountain Range | The Canadian Encyclopedia">
            <a:extLst>
              <a:ext uri="{FF2B5EF4-FFF2-40B4-BE49-F238E27FC236}">
                <a16:creationId xmlns:a16="http://schemas.microsoft.com/office/drawing/2014/main" id="{F8C996D1-2565-0178-5774-113AE2E9D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070" y="4995551"/>
            <a:ext cx="1524872" cy="100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2" descr="How many oceans are there? | Live Science">
            <a:extLst>
              <a:ext uri="{FF2B5EF4-FFF2-40B4-BE49-F238E27FC236}">
                <a16:creationId xmlns:a16="http://schemas.microsoft.com/office/drawing/2014/main" id="{8B348853-EBEF-0612-A9A2-9BF5773A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240" y="3127730"/>
            <a:ext cx="1537465" cy="86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CE0897-9F0B-E89C-1357-B13580D77E3C}"/>
              </a:ext>
            </a:extLst>
          </p:cNvPr>
          <p:cNvSpPr/>
          <p:nvPr/>
        </p:nvSpPr>
        <p:spPr>
          <a:xfrm>
            <a:off x="5482202" y="285528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Lac</a:t>
            </a:r>
          </a:p>
        </p:txBody>
      </p:sp>
      <p:pic>
        <p:nvPicPr>
          <p:cNvPr id="4" name="Picture 4" descr="Your Guide to Discovering the Lakes of Canada">
            <a:extLst>
              <a:ext uri="{FF2B5EF4-FFF2-40B4-BE49-F238E27FC236}">
                <a16:creationId xmlns:a16="http://schemas.microsoft.com/office/drawing/2014/main" id="{2E886430-4E8F-C243-65B3-F256B43C8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475" y="285526"/>
            <a:ext cx="826138" cy="121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81BA37-B2CD-0D91-32F1-2B224FF021DD}"/>
              </a:ext>
            </a:extLst>
          </p:cNvPr>
          <p:cNvSpPr/>
          <p:nvPr/>
        </p:nvSpPr>
        <p:spPr>
          <a:xfrm>
            <a:off x="2258212" y="478749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Forêt</a:t>
            </a:r>
          </a:p>
        </p:txBody>
      </p:sp>
      <p:pic>
        <p:nvPicPr>
          <p:cNvPr id="6" name="Picture 20" descr="Forest | Definition, Ecology, Types, Trees, Examples, &amp; Facts | Britannica">
            <a:extLst>
              <a:ext uri="{FF2B5EF4-FFF2-40B4-BE49-F238E27FC236}">
                <a16:creationId xmlns:a16="http://schemas.microsoft.com/office/drawing/2014/main" id="{C7B7F956-3CB9-5908-15C4-D500FA1DC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995" y="195648"/>
            <a:ext cx="1182489" cy="177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678E7F-B655-6F06-75C6-C9165E99DF29}"/>
              </a:ext>
            </a:extLst>
          </p:cNvPr>
          <p:cNvSpPr/>
          <p:nvPr/>
        </p:nvSpPr>
        <p:spPr>
          <a:xfrm>
            <a:off x="5482202" y="2465119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Desert</a:t>
            </a:r>
          </a:p>
        </p:txBody>
      </p:sp>
      <p:pic>
        <p:nvPicPr>
          <p:cNvPr id="8" name="Picture 36" descr="Desert - Wikipedia">
            <a:extLst>
              <a:ext uri="{FF2B5EF4-FFF2-40B4-BE49-F238E27FC236}">
                <a16:creationId xmlns:a16="http://schemas.microsoft.com/office/drawing/2014/main" id="{093EC94B-80C8-2AC8-AC59-ACC0382F3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491" y="2233768"/>
            <a:ext cx="1938969" cy="108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1AC0868-4E78-45AC-CEBD-616C4DD18ABD}"/>
              </a:ext>
            </a:extLst>
          </p:cNvPr>
          <p:cNvSpPr/>
          <p:nvPr/>
        </p:nvSpPr>
        <p:spPr>
          <a:xfrm>
            <a:off x="5481475" y="5058477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Rivière</a:t>
            </a:r>
          </a:p>
        </p:txBody>
      </p:sp>
      <p:pic>
        <p:nvPicPr>
          <p:cNvPr id="13" name="Picture 16" descr="Understanding Rivers">
            <a:extLst>
              <a:ext uri="{FF2B5EF4-FFF2-40B4-BE49-F238E27FC236}">
                <a16:creationId xmlns:a16="http://schemas.microsoft.com/office/drawing/2014/main" id="{B16D3D72-2126-3910-BA11-83663D106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496" y="5058476"/>
            <a:ext cx="1294439" cy="129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021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955A56-3388-D84C-C608-81BA0EB9E48A}"/>
              </a:ext>
            </a:extLst>
          </p:cNvPr>
          <p:cNvSpPr txBox="1"/>
          <p:nvPr/>
        </p:nvSpPr>
        <p:spPr>
          <a:xfrm>
            <a:off x="585238" y="-264373"/>
            <a:ext cx="11714617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L’océan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grand.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                                                                                                                  Il a beaucoup </a:t>
            </a:r>
            <a:r>
              <a:rPr lang="en-US" dirty="0" err="1"/>
              <a:t>d’animeaux</a:t>
            </a:r>
            <a:r>
              <a:rPr lang="en-US" dirty="0"/>
              <a:t> qui </a:t>
            </a:r>
            <a:r>
              <a:rPr lang="en-US" dirty="0" err="1"/>
              <a:t>vivent</a:t>
            </a:r>
            <a:r>
              <a:rPr lang="en-US" dirty="0"/>
              <a:t> dans </a:t>
            </a:r>
            <a:r>
              <a:rPr lang="en-US" dirty="0" err="1"/>
              <a:t>l’océan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J’aime</a:t>
            </a:r>
            <a:r>
              <a:rPr lang="en-US" dirty="0"/>
              <a:t> explorer </a:t>
            </a:r>
            <a:r>
              <a:rPr lang="en-US" dirty="0" err="1"/>
              <a:t>l’océan</a:t>
            </a:r>
            <a:r>
              <a:rPr lang="en-US" dirty="0"/>
              <a:t>. </a:t>
            </a:r>
          </a:p>
        </p:txBody>
      </p:sp>
      <p:pic>
        <p:nvPicPr>
          <p:cNvPr id="1026" name="Picture 2" descr="Small fishing boat slowly moving through the sea, City Stock Footage ft.  adult &amp; business finance and industry - Envato">
            <a:extLst>
              <a:ext uri="{FF2B5EF4-FFF2-40B4-BE49-F238E27FC236}">
                <a16:creationId xmlns:a16="http://schemas.microsoft.com/office/drawing/2014/main" id="{ED1504A9-7CD7-A497-F28D-F0C2FB2AC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84" y="908232"/>
            <a:ext cx="4162987" cy="233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ea Animals – Facts, List, Pictures, and More">
            <a:extLst>
              <a:ext uri="{FF2B5EF4-FFF2-40B4-BE49-F238E27FC236}">
                <a16:creationId xmlns:a16="http://schemas.microsoft.com/office/drawing/2014/main" id="{B9D7186F-CC6A-69D3-9419-35F134A22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720" y="3140527"/>
            <a:ext cx="2909887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s Scuba Diving Safe? Expert Tips and Insights - REESE H.">
            <a:extLst>
              <a:ext uri="{FF2B5EF4-FFF2-40B4-BE49-F238E27FC236}">
                <a16:creationId xmlns:a16="http://schemas.microsoft.com/office/drawing/2014/main" id="{4554A37C-19A4-D347-5830-D4230BB30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84" y="4488710"/>
            <a:ext cx="2909887" cy="218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671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317F5-72BE-330C-C84B-C51C65C74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C46501-CD5C-005D-4BD7-5A8CEB55D559}"/>
              </a:ext>
            </a:extLst>
          </p:cNvPr>
          <p:cNvSpPr txBox="1"/>
          <p:nvPr/>
        </p:nvSpPr>
        <p:spPr>
          <a:xfrm>
            <a:off x="1266940" y="826265"/>
            <a:ext cx="2382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Grand Idée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F41942-B5C1-DD90-5832-5007B6FEFF3D}"/>
              </a:ext>
            </a:extLst>
          </p:cNvPr>
          <p:cNvSpPr txBox="1"/>
          <p:nvPr/>
        </p:nvSpPr>
        <p:spPr>
          <a:xfrm>
            <a:off x="8769427" y="991518"/>
            <a:ext cx="1355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Photo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E3E766-786C-F54C-81BE-CBBDEA9E34B8}"/>
              </a:ext>
            </a:extLst>
          </p:cNvPr>
          <p:cNvSpPr txBox="1"/>
          <p:nvPr/>
        </p:nvSpPr>
        <p:spPr>
          <a:xfrm>
            <a:off x="4318612" y="4186410"/>
            <a:ext cx="27478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Connections</a:t>
            </a:r>
          </a:p>
          <a:p>
            <a:r>
              <a:rPr lang="en-US" sz="3600" dirty="0" err="1"/>
              <a:t>Personelles</a:t>
            </a:r>
            <a:endParaRPr lang="en-US" sz="36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1DCBFEF-F3EC-FA15-7C13-FC23C5C0D8B8}"/>
              </a:ext>
            </a:extLst>
          </p:cNvPr>
          <p:cNvGrpSpPr/>
          <p:nvPr/>
        </p:nvGrpSpPr>
        <p:grpSpPr>
          <a:xfrm>
            <a:off x="1061523" y="121229"/>
            <a:ext cx="11722320" cy="7539120"/>
            <a:chOff x="1061523" y="121229"/>
            <a:chExt cx="11722320" cy="753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621A9C9-51D5-2917-9BC0-CAD719DDC89E}"/>
                    </a:ext>
                  </a:extLst>
                </p14:cNvPr>
                <p14:cNvContentPartPr/>
                <p14:nvPr/>
              </p14:nvContentPartPr>
              <p14:xfrm>
                <a:off x="5404923" y="121229"/>
                <a:ext cx="50040" cy="29887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621A9C9-51D5-2917-9BC0-CAD719DDC89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395923" y="112229"/>
                  <a:ext cx="67680" cy="30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BFDB9CA-2A15-65FE-84B7-727D6D23D1C1}"/>
                    </a:ext>
                  </a:extLst>
                </p14:cNvPr>
                <p14:cNvContentPartPr/>
                <p14:nvPr/>
              </p14:nvContentPartPr>
              <p14:xfrm>
                <a:off x="1061523" y="2854349"/>
                <a:ext cx="4365360" cy="4001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BFDB9CA-2A15-65FE-84B7-727D6D23D1C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52522" y="2845349"/>
                  <a:ext cx="4383001" cy="40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C94EFD3-7B55-B91F-5C71-6D9D14761EE6}"/>
                    </a:ext>
                  </a:extLst>
                </p14:cNvPr>
                <p14:cNvContentPartPr/>
                <p14:nvPr/>
              </p14:nvContentPartPr>
              <p14:xfrm>
                <a:off x="5393403" y="2860829"/>
                <a:ext cx="7390440" cy="47995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C94EFD3-7B55-B91F-5C71-6D9D14761EE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384403" y="2851829"/>
                  <a:ext cx="7408080" cy="481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9D175D6-3282-8EC9-1EC9-B4145008D0BF}"/>
                  </a:ext>
                </a:extLst>
              </p14:cNvPr>
              <p14:cNvContentPartPr/>
              <p14:nvPr/>
            </p14:nvContentPartPr>
            <p14:xfrm>
              <a:off x="498123" y="3678389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9D175D6-3282-8EC9-1EC9-B4145008D0B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9123" y="366938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7B92599-DB9E-0E2E-50F3-655EEF88B0F9}"/>
                  </a:ext>
                </a:extLst>
              </p14:cNvPr>
              <p14:cNvContentPartPr/>
              <p14:nvPr/>
            </p14:nvContentPartPr>
            <p14:xfrm>
              <a:off x="3558123" y="3594509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7B92599-DB9E-0E2E-50F3-655EEF88B0F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49123" y="3585509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82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F756CE-5724-D674-DF03-B75B8EBC0507}"/>
              </a:ext>
            </a:extLst>
          </p:cNvPr>
          <p:cNvSpPr/>
          <p:nvPr/>
        </p:nvSpPr>
        <p:spPr>
          <a:xfrm>
            <a:off x="253387" y="132202"/>
            <a:ext cx="4560983" cy="3296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Pre-teaching vocabulary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It helps students to…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6763AD-8D41-CE78-6816-F5E4611C57BB}"/>
              </a:ext>
            </a:extLst>
          </p:cNvPr>
          <p:cNvSpPr/>
          <p:nvPr/>
        </p:nvSpPr>
        <p:spPr>
          <a:xfrm>
            <a:off x="5462528" y="132202"/>
            <a:ext cx="4560983" cy="3296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Semantic Gradient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What is it?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How does it help students?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Where could you use it?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31957F-CFBC-3E75-AEA2-0401218242CF}"/>
              </a:ext>
            </a:extLst>
          </p:cNvPr>
          <p:cNvSpPr/>
          <p:nvPr/>
        </p:nvSpPr>
        <p:spPr>
          <a:xfrm>
            <a:off x="253386" y="3561202"/>
            <a:ext cx="4560983" cy="31645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>
              <a:solidFill>
                <a:schemeClr val="tx1"/>
              </a:solidFill>
            </a:endParaRPr>
          </a:p>
          <a:p>
            <a:pPr algn="ctr"/>
            <a:r>
              <a:rPr lang="en-US" b="1" u="sng" dirty="0">
                <a:solidFill>
                  <a:schemeClr val="tx1"/>
                </a:solidFill>
              </a:rPr>
              <a:t>Small random groups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I liked that…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348945-E466-5E4F-7673-649B3B438C3F}"/>
              </a:ext>
            </a:extLst>
          </p:cNvPr>
          <p:cNvSpPr/>
          <p:nvPr/>
        </p:nvSpPr>
        <p:spPr>
          <a:xfrm>
            <a:off x="5462528" y="3561202"/>
            <a:ext cx="4560983" cy="31645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Playful learning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I noticed…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I felt…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I want to try…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019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B66E95-3EA6-6A91-2863-F66AAC4E8908}"/>
              </a:ext>
            </a:extLst>
          </p:cNvPr>
          <p:cNvSpPr txBox="1"/>
          <p:nvPr/>
        </p:nvSpPr>
        <p:spPr>
          <a:xfrm>
            <a:off x="4966940" y="1932578"/>
            <a:ext cx="225811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Thank you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1569BE2-88E3-7AA3-5C05-C79D1CDA4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266" y="5291692"/>
            <a:ext cx="4492491" cy="1463151"/>
          </a:xfrm>
          <a:prstGeom prst="rect">
            <a:avLst/>
          </a:prstGeom>
        </p:spPr>
      </p:pic>
      <p:pic>
        <p:nvPicPr>
          <p:cNvPr id="6" name="Picture 5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177AE6BE-D93E-B170-3330-9B1CABEB2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7485" y="4388702"/>
            <a:ext cx="2120900" cy="20701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D24C06-AD54-56EF-BC49-87AC71BAD04A}"/>
              </a:ext>
            </a:extLst>
          </p:cNvPr>
          <p:cNvSpPr txBox="1"/>
          <p:nvPr/>
        </p:nvSpPr>
        <p:spPr>
          <a:xfrm>
            <a:off x="1669702" y="3909680"/>
            <a:ext cx="2776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Slides at </a:t>
            </a:r>
            <a:r>
              <a:rPr lang="en-US" dirty="0" err="1"/>
              <a:t>ReaDesign.pro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608376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24681</TotalTime>
  <Words>147</Words>
  <Application>Microsoft Macintosh PowerPoint</Application>
  <PresentationFormat>Widescreen</PresentationFormat>
  <Paragraphs>149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Bierstadt</vt:lpstr>
      <vt:lpstr>GestaltVTI</vt:lpstr>
      <vt:lpstr>Playful literacy</vt:lpstr>
      <vt:lpstr>PowerPoint Presentation</vt:lpstr>
      <vt:lpstr>Example: Connections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LaFleur</dc:creator>
  <cp:lastModifiedBy>Joshua LaFleur</cp:lastModifiedBy>
  <cp:revision>2</cp:revision>
  <cp:lastPrinted>2025-05-21T19:23:33Z</cp:lastPrinted>
  <dcterms:created xsi:type="dcterms:W3CDTF">2025-05-06T19:22:01Z</dcterms:created>
  <dcterms:modified xsi:type="dcterms:W3CDTF">2025-05-24T00:56:04Z</dcterms:modified>
</cp:coreProperties>
</file>