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20"/>
  </p:notesMasterIdLst>
  <p:sldIdLst>
    <p:sldId id="256" r:id="rId2"/>
    <p:sldId id="257" r:id="rId3"/>
    <p:sldId id="258" r:id="rId4"/>
    <p:sldId id="269" r:id="rId5"/>
    <p:sldId id="1015" r:id="rId6"/>
    <p:sldId id="1016" r:id="rId7"/>
    <p:sldId id="265" r:id="rId8"/>
    <p:sldId id="1017" r:id="rId9"/>
    <p:sldId id="1018" r:id="rId10"/>
    <p:sldId id="1019" r:id="rId11"/>
    <p:sldId id="1026" r:id="rId12"/>
    <p:sldId id="1027" r:id="rId13"/>
    <p:sldId id="1020" r:id="rId14"/>
    <p:sldId id="1023" r:id="rId15"/>
    <p:sldId id="1022" r:id="rId16"/>
    <p:sldId id="1021" r:id="rId17"/>
    <p:sldId id="1024" r:id="rId18"/>
    <p:sldId id="102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79"/>
    <p:restoredTop sz="75816"/>
  </p:normalViewPr>
  <p:slideViewPr>
    <p:cSldViewPr snapToGrid="0">
      <p:cViewPr varScale="1">
        <p:scale>
          <a:sx n="91" d="100"/>
          <a:sy n="91" d="100"/>
        </p:scale>
        <p:origin x="5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77BC2-ED25-6B49-8451-56819032B019}" type="datetimeFigureOut">
              <a:rPr lang="en-US" smtClean="0"/>
              <a:t>9/26/25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EBDB4D-9080-5E4D-AB03-B5DDE128DD76}" type="slidenum">
              <a:rPr lang="en-US" smtClean="0"/>
              <a:t>‹#›</a:t>
            </a:fld>
            <a:endParaRPr lang="en-US"/>
          </a:p>
        </p:txBody>
      </p:sp>
    </p:spTree>
    <p:extLst>
      <p:ext uri="{BB962C8B-B14F-4D97-AF65-F5344CB8AC3E}">
        <p14:creationId xmlns:p14="http://schemas.microsoft.com/office/powerpoint/2010/main" val="2332104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them, introduce yourself. </a:t>
            </a:r>
          </a:p>
        </p:txBody>
      </p:sp>
      <p:sp>
        <p:nvSpPr>
          <p:cNvPr id="4" name="Slide Number Placeholder 3"/>
          <p:cNvSpPr>
            <a:spLocks noGrp="1"/>
          </p:cNvSpPr>
          <p:nvPr>
            <p:ph type="sldNum" sz="quarter" idx="5"/>
          </p:nvPr>
        </p:nvSpPr>
        <p:spPr/>
        <p:txBody>
          <a:bodyPr/>
          <a:lstStyle/>
          <a:p>
            <a:fld id="{5DEBDB4D-9080-5E4D-AB03-B5DDE128DD76}" type="slidenum">
              <a:rPr lang="en-US" smtClean="0"/>
              <a:t>1</a:t>
            </a:fld>
            <a:endParaRPr lang="en-US"/>
          </a:p>
        </p:txBody>
      </p:sp>
    </p:spTree>
    <p:extLst>
      <p:ext uri="{BB962C8B-B14F-4D97-AF65-F5344CB8AC3E}">
        <p14:creationId xmlns:p14="http://schemas.microsoft.com/office/powerpoint/2010/main" val="783974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Whole group – how is each of these four objects unique from the others? </a:t>
            </a:r>
          </a:p>
          <a:p>
            <a:endParaRPr lang="en-US" dirty="0"/>
          </a:p>
          <a:p>
            <a:r>
              <a:rPr lang="en-US" dirty="0"/>
              <a:t>Discuss. </a:t>
            </a:r>
          </a:p>
          <a:p>
            <a:endParaRPr lang="en-US" dirty="0"/>
          </a:p>
          <a:p>
            <a:r>
              <a:rPr lang="en-US" dirty="0"/>
              <a:t>This was “Which One Doesn’t BELONG” – and this feels more inclusive </a:t>
            </a:r>
            <a:r>
              <a:rPr lang="en-US" dirty="0">
                <a:sym typeface="Wingdings" pitchFamily="2" charset="2"/>
              </a:rPr>
              <a:t> </a:t>
            </a:r>
          </a:p>
          <a:p>
            <a:endParaRPr lang="en-US" dirty="0">
              <a:sym typeface="Wingdings" pitchFamily="2" charset="2"/>
            </a:endParaRPr>
          </a:p>
          <a:p>
            <a:r>
              <a:rPr lang="en-US" dirty="0">
                <a:sym typeface="Wingdings" pitchFamily="2" charset="2"/>
              </a:rPr>
              <a:t>Put participants into random groups and send to whiteboards.</a:t>
            </a:r>
            <a:endParaRPr lang="en-US" dirty="0"/>
          </a:p>
        </p:txBody>
      </p:sp>
      <p:sp>
        <p:nvSpPr>
          <p:cNvPr id="4" name="Slide Number Placeholder 3"/>
          <p:cNvSpPr>
            <a:spLocks noGrp="1"/>
          </p:cNvSpPr>
          <p:nvPr>
            <p:ph type="sldNum" sz="quarter" idx="5"/>
          </p:nvPr>
        </p:nvSpPr>
        <p:spPr/>
        <p:txBody>
          <a:bodyPr/>
          <a:lstStyle/>
          <a:p>
            <a:fld id="{5DEBDB4D-9080-5E4D-AB03-B5DDE128DD76}" type="slidenum">
              <a:rPr lang="en-US" smtClean="0"/>
              <a:t>2</a:t>
            </a:fld>
            <a:endParaRPr lang="en-US"/>
          </a:p>
        </p:txBody>
      </p:sp>
    </p:spTree>
    <p:extLst>
      <p:ext uri="{BB962C8B-B14F-4D97-AF65-F5344CB8AC3E}">
        <p14:creationId xmlns:p14="http://schemas.microsoft.com/office/powerpoint/2010/main" val="3190666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discuss in groups. </a:t>
            </a:r>
          </a:p>
          <a:p>
            <a:r>
              <a:rPr lang="en-US" dirty="0"/>
              <a:t>Bring everyone together in a blob/huddle</a:t>
            </a:r>
          </a:p>
          <a:p>
            <a:endParaRPr lang="en-US" dirty="0"/>
          </a:p>
          <a:p>
            <a:r>
              <a:rPr lang="en-US" dirty="0"/>
              <a:t>Ask how one is unique from others</a:t>
            </a:r>
          </a:p>
          <a:p>
            <a:r>
              <a:rPr lang="en-US" dirty="0"/>
              <a:t>Ask hands about the grades they teach</a:t>
            </a:r>
          </a:p>
          <a:p>
            <a:r>
              <a:rPr lang="en-US" dirty="0"/>
              <a:t>Ask about ideas for how this connects to vocabulary — </a:t>
            </a:r>
            <a:r>
              <a:rPr lang="en-US" dirty="0" err="1"/>
              <a:t>preteaching</a:t>
            </a:r>
            <a:r>
              <a:rPr lang="en-US" dirty="0"/>
              <a:t>, students sharing stories and bringing in outside knowledge. </a:t>
            </a:r>
          </a:p>
        </p:txBody>
      </p:sp>
      <p:sp>
        <p:nvSpPr>
          <p:cNvPr id="4" name="Slide Number Placeholder 3"/>
          <p:cNvSpPr>
            <a:spLocks noGrp="1"/>
          </p:cNvSpPr>
          <p:nvPr>
            <p:ph type="sldNum" sz="quarter" idx="5"/>
          </p:nvPr>
        </p:nvSpPr>
        <p:spPr/>
        <p:txBody>
          <a:bodyPr/>
          <a:lstStyle/>
          <a:p>
            <a:fld id="{5DEBDB4D-9080-5E4D-AB03-B5DDE128DD76}" type="slidenum">
              <a:rPr lang="en-US" smtClean="0"/>
              <a:t>3</a:t>
            </a:fld>
            <a:endParaRPr lang="en-US"/>
          </a:p>
        </p:txBody>
      </p:sp>
    </p:spTree>
    <p:extLst>
      <p:ext uri="{BB962C8B-B14F-4D97-AF65-F5344CB8AC3E}">
        <p14:creationId xmlns:p14="http://schemas.microsoft.com/office/powerpoint/2010/main" val="782334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Games are amazing for vocabulary. Fun, lower risk, make connections. </a:t>
            </a:r>
          </a:p>
          <a:p>
            <a:endParaRPr lang="en-US" dirty="0">
              <a:ea typeface="Calibri"/>
              <a:cs typeface="Calibri"/>
            </a:endParaRPr>
          </a:p>
          <a:p>
            <a:r>
              <a:rPr lang="en-US" dirty="0">
                <a:ea typeface="Calibri"/>
                <a:cs typeface="Calibri"/>
              </a:rPr>
              <a:t>Does anyone know game connections? Wordle?</a:t>
            </a:r>
          </a:p>
        </p:txBody>
      </p:sp>
      <p:sp>
        <p:nvSpPr>
          <p:cNvPr id="4" name="Slide Number Placeholder 3"/>
          <p:cNvSpPr>
            <a:spLocks noGrp="1"/>
          </p:cNvSpPr>
          <p:nvPr>
            <p:ph type="sldNum" sz="quarter" idx="5"/>
          </p:nvPr>
        </p:nvSpPr>
        <p:spPr/>
        <p:txBody>
          <a:bodyPr/>
          <a:lstStyle/>
          <a:p>
            <a:fld id="{027264A9-0F61-491B-906B-C03C0EC07475}" type="slidenum">
              <a:rPr lang="en-US"/>
              <a:t>4</a:t>
            </a:fld>
            <a:endParaRPr lang="en-US"/>
          </a:p>
        </p:txBody>
      </p:sp>
    </p:spTree>
    <p:extLst>
      <p:ext uri="{BB962C8B-B14F-4D97-AF65-F5344CB8AC3E}">
        <p14:creationId xmlns:p14="http://schemas.microsoft.com/office/powerpoint/2010/main" val="689655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This is an example of the game connections – </a:t>
            </a:r>
          </a:p>
          <a:p>
            <a:r>
              <a:rPr lang="en-US" dirty="0">
                <a:ea typeface="Calibri"/>
                <a:cs typeface="Calibri"/>
              </a:rPr>
              <a:t>Can anyone explain how to play?</a:t>
            </a:r>
          </a:p>
          <a:p>
            <a:endParaRPr lang="en-US" dirty="0">
              <a:ea typeface="Calibri"/>
              <a:cs typeface="Calibri"/>
            </a:endParaRPr>
          </a:p>
          <a:p>
            <a:r>
              <a:rPr lang="en-US" dirty="0">
                <a:ea typeface="Calibri"/>
                <a:cs typeface="Calibri"/>
              </a:rPr>
              <a:t>Need to make four groups of four words (all 16 words will be used once each). </a:t>
            </a:r>
          </a:p>
          <a:p>
            <a:endParaRPr lang="en-US" dirty="0">
              <a:ea typeface="Calibri"/>
              <a:cs typeface="Calibri"/>
            </a:endParaRPr>
          </a:p>
          <a:p>
            <a:r>
              <a:rPr lang="en-US" dirty="0">
                <a:ea typeface="Calibri"/>
                <a:cs typeface="Calibri"/>
              </a:rPr>
              <a:t>What groups do we see here?</a:t>
            </a:r>
          </a:p>
        </p:txBody>
      </p:sp>
      <p:sp>
        <p:nvSpPr>
          <p:cNvPr id="4" name="Slide Number Placeholder 3"/>
          <p:cNvSpPr>
            <a:spLocks noGrp="1"/>
          </p:cNvSpPr>
          <p:nvPr>
            <p:ph type="sldNum" sz="quarter" idx="5"/>
          </p:nvPr>
        </p:nvSpPr>
        <p:spPr/>
        <p:txBody>
          <a:bodyPr/>
          <a:lstStyle/>
          <a:p>
            <a:fld id="{027264A9-0F61-491B-906B-C03C0EC07475}" type="slidenum">
              <a:rPr lang="en-US"/>
              <a:t>5</a:t>
            </a:fld>
            <a:endParaRPr lang="en-US"/>
          </a:p>
        </p:txBody>
      </p:sp>
    </p:spTree>
    <p:extLst>
      <p:ext uri="{BB962C8B-B14F-4D97-AF65-F5344CB8AC3E}">
        <p14:creationId xmlns:p14="http://schemas.microsoft.com/office/powerpoint/2010/main" val="3168825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answers for the example – while the real game has answers, making this with students does not need answers because we are promoting critical thinking and discussion. So no one right way to do it. </a:t>
            </a:r>
          </a:p>
        </p:txBody>
      </p:sp>
      <p:sp>
        <p:nvSpPr>
          <p:cNvPr id="4" name="Slide Number Placeholder 3"/>
          <p:cNvSpPr>
            <a:spLocks noGrp="1"/>
          </p:cNvSpPr>
          <p:nvPr>
            <p:ph type="sldNum" sz="quarter" idx="5"/>
          </p:nvPr>
        </p:nvSpPr>
        <p:spPr/>
        <p:txBody>
          <a:bodyPr/>
          <a:lstStyle/>
          <a:p>
            <a:fld id="{5DEBDB4D-9080-5E4D-AB03-B5DDE128DD76}" type="slidenum">
              <a:rPr lang="en-US" smtClean="0"/>
              <a:t>6</a:t>
            </a:fld>
            <a:endParaRPr lang="en-US"/>
          </a:p>
        </p:txBody>
      </p:sp>
    </p:spTree>
    <p:extLst>
      <p:ext uri="{BB962C8B-B14F-4D97-AF65-F5344CB8AC3E}">
        <p14:creationId xmlns:p14="http://schemas.microsoft.com/office/powerpoint/2010/main" val="1319452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in random groups – sorting these words</a:t>
            </a:r>
          </a:p>
          <a:p>
            <a:r>
              <a:rPr lang="en-US" dirty="0"/>
              <a:t>These are grade five science words from a lesson with students. </a:t>
            </a:r>
          </a:p>
          <a:p>
            <a:r>
              <a:rPr lang="en-US" dirty="0"/>
              <a:t>When the teacher saw these she was worried, thinking about how she had not taught them any of the words and that they would not be able to do anything. She was happily surprised. </a:t>
            </a:r>
          </a:p>
        </p:txBody>
      </p:sp>
      <p:sp>
        <p:nvSpPr>
          <p:cNvPr id="4" name="Slide Number Placeholder 3"/>
          <p:cNvSpPr>
            <a:spLocks noGrp="1"/>
          </p:cNvSpPr>
          <p:nvPr>
            <p:ph type="sldNum" sz="quarter" idx="5"/>
          </p:nvPr>
        </p:nvSpPr>
        <p:spPr/>
        <p:txBody>
          <a:bodyPr/>
          <a:lstStyle/>
          <a:p>
            <a:fld id="{5DEBDB4D-9080-5E4D-AB03-B5DDE128DD76}" type="slidenum">
              <a:rPr lang="en-US" smtClean="0"/>
              <a:t>7</a:t>
            </a:fld>
            <a:endParaRPr lang="en-US"/>
          </a:p>
        </p:txBody>
      </p:sp>
    </p:spTree>
    <p:extLst>
      <p:ext uri="{BB962C8B-B14F-4D97-AF65-F5344CB8AC3E}">
        <p14:creationId xmlns:p14="http://schemas.microsoft.com/office/powerpoint/2010/main" val="2839815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together</a:t>
            </a:r>
          </a:p>
          <a:p>
            <a:r>
              <a:rPr lang="en-US" dirty="0"/>
              <a:t>First: what word might the grade five students have wanted to know more about?</a:t>
            </a:r>
          </a:p>
          <a:p>
            <a:endParaRPr lang="en-US" dirty="0"/>
          </a:p>
          <a:p>
            <a:r>
              <a:rPr lang="en-US" dirty="0"/>
              <a:t>Anemometer and barometer were big ones and we discussed them together like this… Whole body learning! </a:t>
            </a:r>
          </a:p>
          <a:p>
            <a:endParaRPr lang="en-US" dirty="0"/>
          </a:p>
          <a:p>
            <a:r>
              <a:rPr lang="en-US" dirty="0"/>
              <a:t>Sit down.</a:t>
            </a:r>
          </a:p>
          <a:p>
            <a:endParaRPr lang="en-US" dirty="0"/>
          </a:p>
        </p:txBody>
      </p:sp>
      <p:sp>
        <p:nvSpPr>
          <p:cNvPr id="4" name="Slide Number Placeholder 3"/>
          <p:cNvSpPr>
            <a:spLocks noGrp="1"/>
          </p:cNvSpPr>
          <p:nvPr>
            <p:ph type="sldNum" sz="quarter" idx="5"/>
          </p:nvPr>
        </p:nvSpPr>
        <p:spPr/>
        <p:txBody>
          <a:bodyPr/>
          <a:lstStyle/>
          <a:p>
            <a:fld id="{5DEBDB4D-9080-5E4D-AB03-B5DDE128DD76}" type="slidenum">
              <a:rPr lang="en-US" smtClean="0"/>
              <a:t>8</a:t>
            </a:fld>
            <a:endParaRPr lang="en-US"/>
          </a:p>
        </p:txBody>
      </p:sp>
    </p:spTree>
    <p:extLst>
      <p:ext uri="{BB962C8B-B14F-4D97-AF65-F5344CB8AC3E}">
        <p14:creationId xmlns:p14="http://schemas.microsoft.com/office/powerpoint/2010/main" val="4098761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 Share: what are the benefits of what we have done so far</a:t>
            </a:r>
          </a:p>
          <a:p>
            <a:endParaRPr lang="en-US" dirty="0"/>
          </a:p>
          <a:p>
            <a:endParaRPr lang="en-US" dirty="0"/>
          </a:p>
        </p:txBody>
      </p:sp>
      <p:sp>
        <p:nvSpPr>
          <p:cNvPr id="4" name="Slide Number Placeholder 3"/>
          <p:cNvSpPr>
            <a:spLocks noGrp="1"/>
          </p:cNvSpPr>
          <p:nvPr>
            <p:ph type="sldNum" sz="quarter" idx="5"/>
          </p:nvPr>
        </p:nvSpPr>
        <p:spPr/>
        <p:txBody>
          <a:bodyPr/>
          <a:lstStyle/>
          <a:p>
            <a:fld id="{5DEBDB4D-9080-5E4D-AB03-B5DDE128DD76}" type="slidenum">
              <a:rPr lang="en-US" smtClean="0"/>
              <a:t>9</a:t>
            </a:fld>
            <a:endParaRPr lang="en-US"/>
          </a:p>
        </p:txBody>
      </p:sp>
    </p:spTree>
    <p:extLst>
      <p:ext uri="{BB962C8B-B14F-4D97-AF65-F5344CB8AC3E}">
        <p14:creationId xmlns:p14="http://schemas.microsoft.com/office/powerpoint/2010/main" val="385104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Building Thinking Classrooms… have we heard of this book or these practices before?</a:t>
            </a:r>
          </a:p>
          <a:p>
            <a:endParaRPr lang="en-US" dirty="0"/>
          </a:p>
          <a:p>
            <a:r>
              <a:rPr lang="en-US" dirty="0"/>
              <a:t>Go over first 6 practices: what it looked like in what we did so far and a benefit for each</a:t>
            </a:r>
          </a:p>
          <a:p>
            <a:endParaRPr lang="en-US" dirty="0"/>
          </a:p>
          <a:p>
            <a:r>
              <a:rPr lang="en-US" dirty="0"/>
              <a:t>7</a:t>
            </a:r>
            <a:r>
              <a:rPr lang="en-US" baseline="30000" dirty="0"/>
              <a:t>th</a:t>
            </a:r>
            <a:r>
              <a:rPr lang="en-US" dirty="0"/>
              <a:t> is Check your understanding… we are going to do that in a fun way right now... With a quick game: </a:t>
            </a:r>
          </a:p>
          <a:p>
            <a:endParaRPr lang="en-US" dirty="0"/>
          </a:p>
        </p:txBody>
      </p:sp>
      <p:sp>
        <p:nvSpPr>
          <p:cNvPr id="4" name="Slide Number Placeholder 3"/>
          <p:cNvSpPr>
            <a:spLocks noGrp="1"/>
          </p:cNvSpPr>
          <p:nvPr>
            <p:ph type="sldNum" sz="quarter" idx="5"/>
          </p:nvPr>
        </p:nvSpPr>
        <p:spPr/>
        <p:txBody>
          <a:bodyPr/>
          <a:lstStyle/>
          <a:p>
            <a:fld id="{5DEBDB4D-9080-5E4D-AB03-B5DDE128DD76}" type="slidenum">
              <a:rPr lang="en-US" smtClean="0"/>
              <a:t>10</a:t>
            </a:fld>
            <a:endParaRPr lang="en-US"/>
          </a:p>
        </p:txBody>
      </p:sp>
    </p:spTree>
    <p:extLst>
      <p:ext uri="{BB962C8B-B14F-4D97-AF65-F5344CB8AC3E}">
        <p14:creationId xmlns:p14="http://schemas.microsoft.com/office/powerpoint/2010/main" val="3650932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EBDB4D-9080-5E4D-AB03-B5DDE128DD76}" type="slidenum">
              <a:rPr lang="en-US" smtClean="0"/>
              <a:t>12</a:t>
            </a:fld>
            <a:endParaRPr lang="en-US"/>
          </a:p>
        </p:txBody>
      </p:sp>
    </p:spTree>
    <p:extLst>
      <p:ext uri="{BB962C8B-B14F-4D97-AF65-F5344CB8AC3E}">
        <p14:creationId xmlns:p14="http://schemas.microsoft.com/office/powerpoint/2010/main" val="2002675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55FB7-2492-5F73-B614-2B4CF93DD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C4E81-C265-ECE6-2A7B-B84BAFB392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15748-78F0-DB37-96DD-84F2EC3FCF0E}"/>
              </a:ext>
            </a:extLst>
          </p:cNvPr>
          <p:cNvSpPr>
            <a:spLocks noGrp="1"/>
          </p:cNvSpPr>
          <p:nvPr>
            <p:ph type="body" idx="1"/>
          </p:nvPr>
        </p:nvSpPr>
        <p:spPr/>
        <p:txBody>
          <a:bodyPr/>
          <a:lstStyle/>
          <a:p>
            <a:r>
              <a:rPr lang="en-US" dirty="0"/>
              <a:t>I have chosen one of these, and your job, like the game Guess Who is to try to eliminate the ones I am not thinking about. </a:t>
            </a:r>
          </a:p>
          <a:p>
            <a:r>
              <a:rPr lang="en-US" dirty="0"/>
              <a:t>For example, it NOT technology based… </a:t>
            </a:r>
          </a:p>
          <a:p>
            <a:r>
              <a:rPr lang="en-US" dirty="0"/>
              <a:t>What else could you ask me? </a:t>
            </a:r>
          </a:p>
          <a:p>
            <a:endParaRPr lang="en-US" dirty="0"/>
          </a:p>
          <a:p>
            <a:r>
              <a:rPr lang="en-US" dirty="0"/>
              <a:t>It was Fire. </a:t>
            </a:r>
          </a:p>
          <a:p>
            <a:endParaRPr lang="en-US" dirty="0"/>
          </a:p>
          <a:p>
            <a:r>
              <a:rPr lang="en-US" dirty="0"/>
              <a:t>Now with a </a:t>
            </a:r>
            <a:r>
              <a:rPr lang="en-US" dirty="0" err="1"/>
              <a:t>neighbour</a:t>
            </a:r>
            <a:r>
              <a:rPr lang="en-US" dirty="0"/>
              <a:t>, try playing guess who. </a:t>
            </a:r>
          </a:p>
        </p:txBody>
      </p:sp>
      <p:sp>
        <p:nvSpPr>
          <p:cNvPr id="4" name="Slide Number Placeholder 3">
            <a:extLst>
              <a:ext uri="{FF2B5EF4-FFF2-40B4-BE49-F238E27FC236}">
                <a16:creationId xmlns:a16="http://schemas.microsoft.com/office/drawing/2014/main" id="{AD177734-C9B7-9B41-4ECC-62430CBA40B1}"/>
              </a:ext>
            </a:extLst>
          </p:cNvPr>
          <p:cNvSpPr>
            <a:spLocks noGrp="1"/>
          </p:cNvSpPr>
          <p:nvPr>
            <p:ph type="sldNum" sz="quarter" idx="5"/>
          </p:nvPr>
        </p:nvSpPr>
        <p:spPr/>
        <p:txBody>
          <a:bodyPr/>
          <a:lstStyle/>
          <a:p>
            <a:fld id="{5DEBDB4D-9080-5E4D-AB03-B5DDE128DD76}" type="slidenum">
              <a:rPr lang="en-US" smtClean="0"/>
              <a:t>13</a:t>
            </a:fld>
            <a:endParaRPr lang="en-US"/>
          </a:p>
        </p:txBody>
      </p:sp>
    </p:spTree>
    <p:extLst>
      <p:ext uri="{BB962C8B-B14F-4D97-AF65-F5344CB8AC3E}">
        <p14:creationId xmlns:p14="http://schemas.microsoft.com/office/powerpoint/2010/main" val="2677663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Semantic gradient</a:t>
            </a:r>
          </a:p>
          <a:p>
            <a:endParaRPr lang="en-US" dirty="0"/>
          </a:p>
          <a:p>
            <a:r>
              <a:rPr lang="en-US" dirty="0"/>
              <a:t>Semantic, words</a:t>
            </a:r>
          </a:p>
          <a:p>
            <a:r>
              <a:rPr lang="en-US" dirty="0"/>
              <a:t>Gradient: from hot pink to deep crimson. </a:t>
            </a:r>
          </a:p>
          <a:p>
            <a:endParaRPr lang="en-US" dirty="0"/>
          </a:p>
          <a:p>
            <a:r>
              <a:rPr lang="en-US" dirty="0"/>
              <a:t>So a word continuum</a:t>
            </a:r>
          </a:p>
          <a:p>
            <a:endParaRPr lang="en-US" dirty="0"/>
          </a:p>
        </p:txBody>
      </p:sp>
      <p:sp>
        <p:nvSpPr>
          <p:cNvPr id="4" name="Slide Number Placeholder 3"/>
          <p:cNvSpPr>
            <a:spLocks noGrp="1"/>
          </p:cNvSpPr>
          <p:nvPr>
            <p:ph type="sldNum" sz="quarter" idx="5"/>
          </p:nvPr>
        </p:nvSpPr>
        <p:spPr/>
        <p:txBody>
          <a:bodyPr/>
          <a:lstStyle/>
          <a:p>
            <a:fld id="{5DEBDB4D-9080-5E4D-AB03-B5DDE128DD76}" type="slidenum">
              <a:rPr lang="en-US" smtClean="0"/>
              <a:t>14</a:t>
            </a:fld>
            <a:endParaRPr lang="en-US"/>
          </a:p>
        </p:txBody>
      </p:sp>
    </p:spTree>
    <p:extLst>
      <p:ext uri="{BB962C8B-B14F-4D97-AF65-F5344CB8AC3E}">
        <p14:creationId xmlns:p14="http://schemas.microsoft.com/office/powerpoint/2010/main" val="2380547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Semantic Gradient will have to layers to the </a:t>
            </a:r>
            <a:r>
              <a:rPr lang="en-US" dirty="0" err="1"/>
              <a:t>continuua</a:t>
            </a:r>
            <a:r>
              <a:rPr lang="en-US" dirty="0"/>
              <a:t>. An X and a Y</a:t>
            </a:r>
          </a:p>
          <a:p>
            <a:endParaRPr lang="en-US" dirty="0"/>
          </a:p>
          <a:p>
            <a:r>
              <a:rPr lang="en-US" dirty="0"/>
              <a:t>Y – level of technology</a:t>
            </a:r>
          </a:p>
          <a:p>
            <a:endParaRPr lang="en-US" dirty="0"/>
          </a:p>
          <a:p>
            <a:r>
              <a:rPr lang="en-US" dirty="0"/>
              <a:t>X – level of training needed to use the technology. </a:t>
            </a:r>
          </a:p>
        </p:txBody>
      </p:sp>
      <p:sp>
        <p:nvSpPr>
          <p:cNvPr id="4" name="Slide Number Placeholder 3"/>
          <p:cNvSpPr>
            <a:spLocks noGrp="1"/>
          </p:cNvSpPr>
          <p:nvPr>
            <p:ph type="sldNum" sz="quarter" idx="5"/>
          </p:nvPr>
        </p:nvSpPr>
        <p:spPr/>
        <p:txBody>
          <a:bodyPr/>
          <a:lstStyle/>
          <a:p>
            <a:fld id="{5DEBDB4D-9080-5E4D-AB03-B5DDE128DD76}" type="slidenum">
              <a:rPr lang="en-US" smtClean="0"/>
              <a:t>15</a:t>
            </a:fld>
            <a:endParaRPr lang="en-US"/>
          </a:p>
        </p:txBody>
      </p:sp>
    </p:spTree>
    <p:extLst>
      <p:ext uri="{BB962C8B-B14F-4D97-AF65-F5344CB8AC3E}">
        <p14:creationId xmlns:p14="http://schemas.microsoft.com/office/powerpoint/2010/main" val="869878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back in your groups, you will do the same gradient – Y low to high tech; X level of training needed</a:t>
            </a:r>
          </a:p>
          <a:p>
            <a:r>
              <a:rPr lang="en-US" dirty="0"/>
              <a:t>Using this vocabulary from before.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DEBDB4D-9080-5E4D-AB03-B5DDE128DD76}" type="slidenum">
              <a:rPr lang="en-US" smtClean="0"/>
              <a:t>16</a:t>
            </a:fld>
            <a:endParaRPr lang="en-US"/>
          </a:p>
        </p:txBody>
      </p:sp>
    </p:spTree>
    <p:extLst>
      <p:ext uri="{BB962C8B-B14F-4D97-AF65-F5344CB8AC3E}">
        <p14:creationId xmlns:p14="http://schemas.microsoft.com/office/powerpoint/2010/main" val="1554185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making</a:t>
            </a:r>
          </a:p>
          <a:p>
            <a:endParaRPr lang="en-US" dirty="0"/>
          </a:p>
          <a:p>
            <a:r>
              <a:rPr lang="en-US" dirty="0"/>
              <a:t>Instead of taking notes, students get to write their ideas. </a:t>
            </a:r>
          </a:p>
          <a:p>
            <a:endParaRPr lang="en-US" dirty="0"/>
          </a:p>
          <a:p>
            <a:r>
              <a:rPr lang="en-US" dirty="0"/>
              <a:t>Give each group one of the vocabulary words – have them fill in the FRAYER MODEL. </a:t>
            </a:r>
          </a:p>
          <a:p>
            <a:endParaRPr lang="en-US" dirty="0"/>
          </a:p>
          <a:p>
            <a:r>
              <a:rPr lang="en-US" dirty="0"/>
              <a:t>If time left: play hot seat. </a:t>
            </a:r>
          </a:p>
          <a:p>
            <a:endParaRPr lang="en-US" dirty="0"/>
          </a:p>
          <a:p>
            <a:endParaRPr lang="en-US" dirty="0"/>
          </a:p>
        </p:txBody>
      </p:sp>
      <p:sp>
        <p:nvSpPr>
          <p:cNvPr id="4" name="Slide Number Placeholder 3"/>
          <p:cNvSpPr>
            <a:spLocks noGrp="1"/>
          </p:cNvSpPr>
          <p:nvPr>
            <p:ph type="sldNum" sz="quarter" idx="5"/>
          </p:nvPr>
        </p:nvSpPr>
        <p:spPr/>
        <p:txBody>
          <a:bodyPr/>
          <a:lstStyle/>
          <a:p>
            <a:fld id="{5DEBDB4D-9080-5E4D-AB03-B5DDE128DD76}" type="slidenum">
              <a:rPr lang="en-US" smtClean="0"/>
              <a:t>17</a:t>
            </a:fld>
            <a:endParaRPr lang="en-US"/>
          </a:p>
        </p:txBody>
      </p:sp>
    </p:spTree>
    <p:extLst>
      <p:ext uri="{BB962C8B-B14F-4D97-AF65-F5344CB8AC3E}">
        <p14:creationId xmlns:p14="http://schemas.microsoft.com/office/powerpoint/2010/main" val="3802406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9/26/25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106981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9/26/25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363981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9/26/25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34212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9/26/25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09031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9/26/25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145154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9/26/25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380629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9/26/25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36303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9/26/25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879408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9/26/25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533869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9/26/25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36605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9/26/25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553027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9/26/25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759541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18" Type="http://schemas.openxmlformats.org/officeDocument/2006/relationships/image" Target="../media/image22.jpe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png"/><Relationship Id="rId17" Type="http://schemas.openxmlformats.org/officeDocument/2006/relationships/image" Target="../media/image21.jpeg"/><Relationship Id="rId2" Type="http://schemas.openxmlformats.org/officeDocument/2006/relationships/notesSlide" Target="../notesSlides/notesSlide7.xml"/><Relationship Id="rId16"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9.jpeg"/><Relationship Id="rId15" Type="http://schemas.openxmlformats.org/officeDocument/2006/relationships/image" Target="../media/image1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18" Type="http://schemas.openxmlformats.org/officeDocument/2006/relationships/image" Target="../media/image22.jpe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png"/><Relationship Id="rId17" Type="http://schemas.openxmlformats.org/officeDocument/2006/relationships/image" Target="../media/image21.jpeg"/><Relationship Id="rId2" Type="http://schemas.openxmlformats.org/officeDocument/2006/relationships/notesSlide" Target="../notesSlides/notesSlide12.xml"/><Relationship Id="rId16"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9.jpeg"/><Relationship Id="rId15" Type="http://schemas.openxmlformats.org/officeDocument/2006/relationships/image" Target="../media/image1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7.jpe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16.png"/><Relationship Id="rId5" Type="http://schemas.openxmlformats.org/officeDocument/2006/relationships/image" Target="../media/image7.jpeg"/><Relationship Id="rId10" Type="http://schemas.openxmlformats.org/officeDocument/2006/relationships/image" Target="../media/image15.jpeg"/><Relationship Id="rId4" Type="http://schemas.openxmlformats.org/officeDocument/2006/relationships/image" Target="../media/image13.jpeg"/><Relationship Id="rId9"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4" name="Picture 3">
            <a:extLst>
              <a:ext uri="{FF2B5EF4-FFF2-40B4-BE49-F238E27FC236}">
                <a16:creationId xmlns:a16="http://schemas.microsoft.com/office/drawing/2014/main" id="{ECF2A49D-0ED7-05FA-F9B0-84AD359D230A}"/>
              </a:ext>
            </a:extLst>
          </p:cNvPr>
          <p:cNvPicPr>
            <a:picLocks noChangeAspect="1"/>
          </p:cNvPicPr>
          <p:nvPr/>
        </p:nvPicPr>
        <p:blipFill>
          <a:blip r:embed="rId3"/>
          <a:srcRect t="15599" b="4614"/>
          <a:stretch>
            <a:fillRect/>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D21F66AB-6D67-4C86-A415-0B6E4EEC5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3811" y="423809"/>
            <a:ext cx="6858002" cy="6010383"/>
          </a:xfrm>
          <a:prstGeom prst="rect">
            <a:avLst/>
          </a:prstGeom>
          <a:gradFill>
            <a:gsLst>
              <a:gs pos="0">
                <a:schemeClr val="bg1">
                  <a:alpha val="0"/>
                </a:schemeClr>
              </a:gs>
              <a:gs pos="46000">
                <a:schemeClr val="bg1">
                  <a:alpha val="31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7024FAAC-6728-68CD-E7F7-D008141916AE}"/>
              </a:ext>
            </a:extLst>
          </p:cNvPr>
          <p:cNvSpPr>
            <a:spLocks noGrp="1"/>
          </p:cNvSpPr>
          <p:nvPr>
            <p:ph type="ctrTitle"/>
          </p:nvPr>
        </p:nvSpPr>
        <p:spPr>
          <a:xfrm>
            <a:off x="313786" y="908651"/>
            <a:ext cx="5230366" cy="4005454"/>
          </a:xfrm>
        </p:spPr>
        <p:txBody>
          <a:bodyPr anchor="t">
            <a:normAutofit/>
          </a:bodyPr>
          <a:lstStyle/>
          <a:p>
            <a:pPr>
              <a:lnSpc>
                <a:spcPct val="90000"/>
              </a:lnSpc>
            </a:pPr>
            <a:r>
              <a:rPr lang="en-US" sz="5300"/>
              <a:t>Engaging vocabulary lessons across content</a:t>
            </a:r>
          </a:p>
        </p:txBody>
      </p:sp>
      <p:sp>
        <p:nvSpPr>
          <p:cNvPr id="3" name="Subtitle 2">
            <a:extLst>
              <a:ext uri="{FF2B5EF4-FFF2-40B4-BE49-F238E27FC236}">
                <a16:creationId xmlns:a16="http://schemas.microsoft.com/office/drawing/2014/main" id="{26CBF42C-1B6A-5F1D-78C9-407C23640C46}"/>
              </a:ext>
            </a:extLst>
          </p:cNvPr>
          <p:cNvSpPr>
            <a:spLocks noGrp="1"/>
          </p:cNvSpPr>
          <p:nvPr>
            <p:ph type="subTitle" idx="1"/>
          </p:nvPr>
        </p:nvSpPr>
        <p:spPr>
          <a:xfrm>
            <a:off x="313787" y="5050632"/>
            <a:ext cx="3793200" cy="1129888"/>
          </a:xfrm>
        </p:spPr>
        <p:txBody>
          <a:bodyPr anchor="b">
            <a:normAutofit/>
          </a:bodyPr>
          <a:lstStyle/>
          <a:p>
            <a:endParaRPr lang="en-US" sz="2200"/>
          </a:p>
        </p:txBody>
      </p:sp>
      <p:cxnSp>
        <p:nvCxnSpPr>
          <p:cNvPr id="13" name="Straight Connector 12">
            <a:extLst>
              <a:ext uri="{FF2B5EF4-FFF2-40B4-BE49-F238E27FC236}">
                <a16:creationId xmlns:a16="http://schemas.microsoft.com/office/drawing/2014/main" id="{0B66F5E1-B07D-4718-F4B4-5FCE4B7E8F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9006" y="727509"/>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45070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DB8BA119-37F4-7571-003D-6CDE012643F1}"/>
              </a:ext>
            </a:extLst>
          </p:cNvPr>
          <p:cNvSpPr>
            <a:spLocks noGrp="1"/>
          </p:cNvSpPr>
          <p:nvPr>
            <p:ph type="title"/>
          </p:nvPr>
        </p:nvSpPr>
        <p:spPr>
          <a:xfrm>
            <a:off x="8652507" y="1358671"/>
            <a:ext cx="2843711" cy="1493327"/>
          </a:xfrm>
        </p:spPr>
        <p:txBody>
          <a:bodyPr anchor="ctr">
            <a:normAutofit fontScale="90000"/>
          </a:bodyPr>
          <a:lstStyle/>
          <a:p>
            <a:r>
              <a:rPr lang="en-US" sz="12800" dirty="0"/>
              <a:t>UFO</a:t>
            </a:r>
            <a:endParaRPr lang="en-US" sz="3600" dirty="0"/>
          </a:p>
        </p:txBody>
      </p:sp>
      <p:pic>
        <p:nvPicPr>
          <p:cNvPr id="1026" name="Picture 2">
            <a:extLst>
              <a:ext uri="{FF2B5EF4-FFF2-40B4-BE49-F238E27FC236}">
                <a16:creationId xmlns:a16="http://schemas.microsoft.com/office/drawing/2014/main" id="{5DB5849E-D727-2541-BA53-A83FD53BB0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14875"/>
          <a:stretch>
            <a:fillRect/>
          </a:stretch>
        </p:blipFill>
        <p:spPr bwMode="auto">
          <a:xfrm>
            <a:off x="0" y="10"/>
            <a:ext cx="8056345"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1035" name="Straight Connector 1034">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1170" y="1172935"/>
            <a:ext cx="265331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1170" y="3105667"/>
            <a:ext cx="26533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30" name="Content Placeholder 1029">
            <a:extLst>
              <a:ext uri="{FF2B5EF4-FFF2-40B4-BE49-F238E27FC236}">
                <a16:creationId xmlns:a16="http://schemas.microsoft.com/office/drawing/2014/main" id="{C8AF499D-7122-2316-EB72-9BDAC344169E}"/>
              </a:ext>
            </a:extLst>
          </p:cNvPr>
          <p:cNvSpPr>
            <a:spLocks noGrp="1"/>
          </p:cNvSpPr>
          <p:nvPr>
            <p:ph idx="1"/>
          </p:nvPr>
        </p:nvSpPr>
        <p:spPr>
          <a:xfrm>
            <a:off x="8652509" y="3359338"/>
            <a:ext cx="2843711" cy="2862072"/>
          </a:xfrm>
        </p:spPr>
        <p:txBody>
          <a:bodyPr>
            <a:normAutofit/>
          </a:bodyPr>
          <a:lstStyle/>
          <a:p>
            <a:pPr marL="0" indent="0">
              <a:buNone/>
            </a:pPr>
            <a:r>
              <a:rPr lang="en-US" sz="4800" dirty="0">
                <a:latin typeface="Dreaming Outloud Pro" panose="03050502040302030504" pitchFamily="66" charset="77"/>
                <a:cs typeface="Dreaming Outloud Pro" panose="03050502040302030504" pitchFamily="66" charset="77"/>
              </a:rPr>
              <a:t>Unique From the Others</a:t>
            </a:r>
          </a:p>
        </p:txBody>
      </p:sp>
    </p:spTree>
    <p:extLst>
      <p:ext uri="{BB962C8B-B14F-4D97-AF65-F5344CB8AC3E}">
        <p14:creationId xmlns:p14="http://schemas.microsoft.com/office/powerpoint/2010/main" val="1084045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E0D6FBD-44B4-ECAF-CCA5-4884A8130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743856"/>
            <a:ext cx="5428343" cy="5381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08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40207" y="2228316"/>
            <a:ext cx="7184989" cy="897682"/>
          </a:xfrm>
          <a:prstGeom prst="rect">
            <a:avLst/>
          </a:prstGeom>
        </p:spPr>
        <p:txBody>
          <a:bodyPr lIns="0" tIns="0" rIns="0" bIns="0" rtlCol="0" anchor="t">
            <a:spAutoFit/>
          </a:bodyPr>
          <a:lstStyle/>
          <a:p>
            <a:pPr>
              <a:lnSpc>
                <a:spcPts val="7040"/>
              </a:lnSpc>
            </a:pPr>
            <a:r>
              <a:rPr lang="en-US" sz="6400">
                <a:solidFill>
                  <a:srgbClr val="0D6EA2"/>
                </a:solidFill>
                <a:latin typeface="Peace Sans"/>
              </a:rPr>
              <a:t>Connections</a:t>
            </a:r>
          </a:p>
        </p:txBody>
      </p:sp>
      <p:pic>
        <p:nvPicPr>
          <p:cNvPr id="3" name="Picture 2" descr="Connections: Group words - Apps on ...">
            <a:extLst>
              <a:ext uri="{FF2B5EF4-FFF2-40B4-BE49-F238E27FC236}">
                <a16:creationId xmlns:a16="http://schemas.microsoft.com/office/drawing/2014/main" id="{84DCB8BA-A5D6-41FB-192C-C17C0F63B839}"/>
              </a:ext>
            </a:extLst>
          </p:cNvPr>
          <p:cNvPicPr>
            <a:picLocks noChangeAspect="1"/>
          </p:cNvPicPr>
          <p:nvPr/>
        </p:nvPicPr>
        <p:blipFill>
          <a:blip r:embed="rId3"/>
          <a:stretch>
            <a:fillRect/>
          </a:stretch>
        </p:blipFill>
        <p:spPr>
          <a:xfrm>
            <a:off x="7526001" y="2228754"/>
            <a:ext cx="4205431" cy="4177337"/>
          </a:xfrm>
          <a:prstGeom prst="rect">
            <a:avLst/>
          </a:prstGeom>
        </p:spPr>
      </p:pic>
    </p:spTree>
    <p:extLst>
      <p:ext uri="{BB962C8B-B14F-4D97-AF65-F5344CB8AC3E}">
        <p14:creationId xmlns:p14="http://schemas.microsoft.com/office/powerpoint/2010/main" val="84672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oday's NYT Connections Hints (and Answer) for Wednesday, November 1, 2023  | Lifehacker">
            <a:extLst>
              <a:ext uri="{FF2B5EF4-FFF2-40B4-BE49-F238E27FC236}">
                <a16:creationId xmlns:a16="http://schemas.microsoft.com/office/drawing/2014/main" id="{402BDC64-975B-3DA2-38E3-BC84574A31DE}"/>
              </a:ext>
            </a:extLst>
          </p:cNvPr>
          <p:cNvPicPr>
            <a:picLocks noChangeAspect="1"/>
          </p:cNvPicPr>
          <p:nvPr/>
        </p:nvPicPr>
        <p:blipFill>
          <a:blip r:embed="rId3"/>
          <a:srcRect t="19"/>
          <a:stretch>
            <a:fillRect/>
          </a:stretch>
        </p:blipFill>
        <p:spPr>
          <a:xfrm>
            <a:off x="13" y="1282"/>
            <a:ext cx="12191987" cy="6856718"/>
          </a:xfrm>
          <a:prstGeom prst="rect">
            <a:avLst/>
          </a:prstGeom>
        </p:spPr>
      </p:pic>
    </p:spTree>
    <p:extLst>
      <p:ext uri="{BB962C8B-B14F-4D97-AF65-F5344CB8AC3E}">
        <p14:creationId xmlns:p14="http://schemas.microsoft.com/office/powerpoint/2010/main" val="2286592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w to Play NYT Connections (with Tips &amp; Tricks) | Beebom">
            <a:extLst>
              <a:ext uri="{FF2B5EF4-FFF2-40B4-BE49-F238E27FC236}">
                <a16:creationId xmlns:a16="http://schemas.microsoft.com/office/drawing/2014/main" id="{49532F61-3BD2-615E-D275-E195D27313EE}"/>
              </a:ext>
            </a:extLst>
          </p:cNvPr>
          <p:cNvPicPr>
            <a:picLocks noChangeAspect="1"/>
          </p:cNvPicPr>
          <p:nvPr/>
        </p:nvPicPr>
        <p:blipFill>
          <a:blip r:embed="rId3"/>
          <a:srcRect t="8857" b="13032"/>
          <a:stretch>
            <a:fillRect/>
          </a:stretch>
        </p:blipFill>
        <p:spPr>
          <a:xfrm>
            <a:off x="13" y="1282"/>
            <a:ext cx="12191987" cy="6856718"/>
          </a:xfrm>
          <a:prstGeom prst="rect">
            <a:avLst/>
          </a:prstGeom>
        </p:spPr>
      </p:pic>
    </p:spTree>
    <p:extLst>
      <p:ext uri="{BB962C8B-B14F-4D97-AF65-F5344CB8AC3E}">
        <p14:creationId xmlns:p14="http://schemas.microsoft.com/office/powerpoint/2010/main" val="847064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1CF787-B2D0-6CFB-5397-8D06F88F4D60}"/>
              </a:ext>
            </a:extLst>
          </p:cNvPr>
          <p:cNvGraphicFramePr>
            <a:graphicFrameLocks noGrp="1"/>
          </p:cNvGraphicFramePr>
          <p:nvPr/>
        </p:nvGraphicFramePr>
        <p:xfrm>
          <a:off x="99151" y="209320"/>
          <a:ext cx="11975336" cy="6264513"/>
        </p:xfrm>
        <a:graphic>
          <a:graphicData uri="http://schemas.openxmlformats.org/drawingml/2006/table">
            <a:tbl>
              <a:tblPr>
                <a:tableStyleId>{8799B23B-EC83-4686-B30A-512413B5E67A}</a:tableStyleId>
              </a:tblPr>
              <a:tblGrid>
                <a:gridCol w="2922697">
                  <a:extLst>
                    <a:ext uri="{9D8B030D-6E8A-4147-A177-3AD203B41FA5}">
                      <a16:colId xmlns:a16="http://schemas.microsoft.com/office/drawing/2014/main" val="578452558"/>
                    </a:ext>
                  </a:extLst>
                </a:gridCol>
                <a:gridCol w="3064971">
                  <a:extLst>
                    <a:ext uri="{9D8B030D-6E8A-4147-A177-3AD203B41FA5}">
                      <a16:colId xmlns:a16="http://schemas.microsoft.com/office/drawing/2014/main" val="3953235042"/>
                    </a:ext>
                  </a:extLst>
                </a:gridCol>
                <a:gridCol w="3044645">
                  <a:extLst>
                    <a:ext uri="{9D8B030D-6E8A-4147-A177-3AD203B41FA5}">
                      <a16:colId xmlns:a16="http://schemas.microsoft.com/office/drawing/2014/main" val="2905153495"/>
                    </a:ext>
                  </a:extLst>
                </a:gridCol>
                <a:gridCol w="2943023">
                  <a:extLst>
                    <a:ext uri="{9D8B030D-6E8A-4147-A177-3AD203B41FA5}">
                      <a16:colId xmlns:a16="http://schemas.microsoft.com/office/drawing/2014/main" val="1747354083"/>
                    </a:ext>
                  </a:extLst>
                </a:gridCol>
              </a:tblGrid>
              <a:tr h="1483131">
                <a:tc>
                  <a:txBody>
                    <a:bodyPr/>
                    <a:lstStyle/>
                    <a:p>
                      <a:r>
                        <a:rPr lang="en-CA" sz="2000" b="1" dirty="0"/>
                        <a:t>Windsocks</a:t>
                      </a:r>
                    </a:p>
                    <a:p>
                      <a:endParaRPr lang="en-CA" sz="2000" b="1" dirty="0"/>
                    </a:p>
                    <a:p>
                      <a:endParaRPr lang="en-CA" sz="2000" b="1" dirty="0"/>
                    </a:p>
                    <a:p>
                      <a:endParaRPr lang="en-CA" sz="2000" dirty="0"/>
                    </a:p>
                  </a:txBody>
                  <a:tcPr marL="142468" marR="142468" marT="71234" marB="71234" anchor="ctr"/>
                </a:tc>
                <a:tc>
                  <a:txBody>
                    <a:bodyPr/>
                    <a:lstStyle/>
                    <a:p>
                      <a:r>
                        <a:rPr lang="en-CA" sz="2000" b="1" dirty="0"/>
                        <a:t>Drought</a:t>
                      </a:r>
                      <a:endParaRPr lang="en-CA" sz="2000" dirty="0"/>
                    </a:p>
                  </a:txBody>
                  <a:tcPr marL="142468" marR="142468" marT="71234" marB="71234" anchor="ctr"/>
                </a:tc>
                <a:tc>
                  <a:txBody>
                    <a:bodyPr/>
                    <a:lstStyle/>
                    <a:p>
                      <a:r>
                        <a:rPr lang="en-CA" sz="2000" b="1" dirty="0"/>
                        <a:t>Satellite</a:t>
                      </a:r>
                    </a:p>
                    <a:p>
                      <a:r>
                        <a:rPr lang="en-CA" sz="2000" b="1" dirty="0"/>
                        <a:t> Imaging</a:t>
                      </a:r>
                      <a:endParaRPr lang="en-CA" sz="2000" dirty="0"/>
                    </a:p>
                  </a:txBody>
                  <a:tcPr marL="142468" marR="142468" marT="71234" marB="71234" anchor="ctr"/>
                </a:tc>
                <a:tc>
                  <a:txBody>
                    <a:bodyPr/>
                    <a:lstStyle/>
                    <a:p>
                      <a:r>
                        <a:rPr lang="en-CA" sz="2000" b="1" dirty="0"/>
                        <a:t>Rain</a:t>
                      </a:r>
                    </a:p>
                    <a:p>
                      <a:r>
                        <a:rPr lang="en-CA" sz="2000" b="1" dirty="0"/>
                        <a:t>Gauge</a:t>
                      </a:r>
                      <a:endParaRPr lang="en-CA" sz="2000" dirty="0"/>
                    </a:p>
                  </a:txBody>
                  <a:tcPr marL="142468" marR="142468" marT="71234" marB="71234" anchor="ctr"/>
                </a:tc>
                <a:extLst>
                  <a:ext uri="{0D108BD9-81ED-4DB2-BD59-A6C34878D82A}">
                    <a16:rowId xmlns:a16="http://schemas.microsoft.com/office/drawing/2014/main" val="4208296381"/>
                  </a:ext>
                </a:extLst>
              </a:tr>
              <a:tr h="1483131">
                <a:tc>
                  <a:txBody>
                    <a:bodyPr/>
                    <a:lstStyle/>
                    <a:p>
                      <a:r>
                        <a:rPr lang="en-CA" sz="2000" b="1" dirty="0"/>
                        <a:t>Computer </a:t>
                      </a:r>
                    </a:p>
                    <a:p>
                      <a:r>
                        <a:rPr lang="en-CA" sz="2000" b="1" dirty="0"/>
                        <a:t>Modelling</a:t>
                      </a:r>
                    </a:p>
                    <a:p>
                      <a:endParaRPr lang="en-CA" sz="2000" b="1" dirty="0"/>
                    </a:p>
                    <a:p>
                      <a:endParaRPr lang="en-CA" sz="2000" dirty="0"/>
                    </a:p>
                  </a:txBody>
                  <a:tcPr marL="142468" marR="142468" marT="71234" marB="71234" anchor="ctr"/>
                </a:tc>
                <a:tc>
                  <a:txBody>
                    <a:bodyPr/>
                    <a:lstStyle/>
                    <a:p>
                      <a:r>
                        <a:rPr lang="en-CA" sz="2000" b="1"/>
                        <a:t>Fires</a:t>
                      </a:r>
                      <a:endParaRPr lang="en-CA" sz="2000"/>
                    </a:p>
                  </a:txBody>
                  <a:tcPr marL="142468" marR="142468" marT="71234" marB="71234" anchor="ctr"/>
                </a:tc>
                <a:tc>
                  <a:txBody>
                    <a:bodyPr/>
                    <a:lstStyle/>
                    <a:p>
                      <a:r>
                        <a:rPr lang="en-CA" sz="2000" b="1" dirty="0"/>
                        <a:t>Barometers</a:t>
                      </a:r>
                      <a:endParaRPr lang="en-CA" sz="2000" dirty="0"/>
                    </a:p>
                  </a:txBody>
                  <a:tcPr marL="142468" marR="142468" marT="71234" marB="71234" anchor="ctr"/>
                </a:tc>
                <a:tc>
                  <a:txBody>
                    <a:bodyPr/>
                    <a:lstStyle/>
                    <a:p>
                      <a:r>
                        <a:rPr lang="en-CA" sz="2000" b="1"/>
                        <a:t>Windstorms</a:t>
                      </a:r>
                      <a:endParaRPr lang="en-CA" sz="2000"/>
                    </a:p>
                  </a:txBody>
                  <a:tcPr marL="142468" marR="142468" marT="71234" marB="71234" anchor="ctr"/>
                </a:tc>
                <a:extLst>
                  <a:ext uri="{0D108BD9-81ED-4DB2-BD59-A6C34878D82A}">
                    <a16:rowId xmlns:a16="http://schemas.microsoft.com/office/drawing/2014/main" val="3424418937"/>
                  </a:ext>
                </a:extLst>
              </a:tr>
              <a:tr h="1483131">
                <a:tc>
                  <a:txBody>
                    <a:bodyPr/>
                    <a:lstStyle/>
                    <a:p>
                      <a:r>
                        <a:rPr lang="en-CA" sz="2000" b="1" dirty="0"/>
                        <a:t>Snow </a:t>
                      </a:r>
                    </a:p>
                    <a:p>
                      <a:r>
                        <a:rPr lang="en-CA" sz="2000" b="1" dirty="0"/>
                        <a:t>Gauges</a:t>
                      </a:r>
                    </a:p>
                    <a:p>
                      <a:endParaRPr lang="en-CA" sz="2000" b="1" dirty="0"/>
                    </a:p>
                    <a:p>
                      <a:endParaRPr lang="en-CA" sz="2000" dirty="0"/>
                    </a:p>
                  </a:txBody>
                  <a:tcPr marL="142468" marR="142468" marT="71234" marB="71234" anchor="ctr"/>
                </a:tc>
                <a:tc>
                  <a:txBody>
                    <a:bodyPr/>
                    <a:lstStyle/>
                    <a:p>
                      <a:r>
                        <a:rPr lang="en-CA" sz="2000" b="1" dirty="0"/>
                        <a:t>Historical </a:t>
                      </a:r>
                    </a:p>
                    <a:p>
                      <a:r>
                        <a:rPr lang="en-CA" sz="2000" b="1" dirty="0"/>
                        <a:t>Data</a:t>
                      </a:r>
                      <a:endParaRPr lang="en-CA" sz="2000" dirty="0"/>
                    </a:p>
                  </a:txBody>
                  <a:tcPr marL="142468" marR="142468" marT="71234" marB="71234" anchor="ctr"/>
                </a:tc>
                <a:tc>
                  <a:txBody>
                    <a:bodyPr/>
                    <a:lstStyle/>
                    <a:p>
                      <a:r>
                        <a:rPr lang="en-CA" sz="2000" b="1" dirty="0"/>
                        <a:t>Thermometers</a:t>
                      </a:r>
                      <a:endParaRPr lang="en-CA" sz="2000" dirty="0"/>
                    </a:p>
                  </a:txBody>
                  <a:tcPr marL="142468" marR="142468" marT="71234" marB="71234" anchor="ctr"/>
                </a:tc>
                <a:tc>
                  <a:txBody>
                    <a:bodyPr/>
                    <a:lstStyle/>
                    <a:p>
                      <a:r>
                        <a:rPr lang="en-CA" sz="2000" b="1" dirty="0"/>
                        <a:t>Wind Vanes</a:t>
                      </a:r>
                      <a:endParaRPr lang="en-CA" sz="2000" dirty="0"/>
                    </a:p>
                  </a:txBody>
                  <a:tcPr marL="142468" marR="142468" marT="71234" marB="71234" anchor="ctr"/>
                </a:tc>
                <a:extLst>
                  <a:ext uri="{0D108BD9-81ED-4DB2-BD59-A6C34878D82A}">
                    <a16:rowId xmlns:a16="http://schemas.microsoft.com/office/drawing/2014/main" val="1386764729"/>
                  </a:ext>
                </a:extLst>
              </a:tr>
              <a:tr h="1815120">
                <a:tc>
                  <a:txBody>
                    <a:bodyPr/>
                    <a:lstStyle/>
                    <a:p>
                      <a:r>
                        <a:rPr lang="en-CA" sz="2000" b="1" dirty="0"/>
                        <a:t>Traditional Indigenous Knowledge</a:t>
                      </a:r>
                    </a:p>
                    <a:p>
                      <a:endParaRPr lang="en-CA" sz="2000" b="1" dirty="0"/>
                    </a:p>
                    <a:p>
                      <a:endParaRPr lang="en-CA" sz="2000" dirty="0"/>
                    </a:p>
                  </a:txBody>
                  <a:tcPr marL="142468" marR="142468" marT="71234" marB="71234" anchor="ctr"/>
                </a:tc>
                <a:tc>
                  <a:txBody>
                    <a:bodyPr/>
                    <a:lstStyle/>
                    <a:p>
                      <a:r>
                        <a:rPr lang="en-CA" sz="2000" b="1" dirty="0"/>
                        <a:t>Flooding</a:t>
                      </a:r>
                      <a:endParaRPr lang="en-CA" sz="2000" dirty="0"/>
                    </a:p>
                  </a:txBody>
                  <a:tcPr marL="142468" marR="142468" marT="71234" marB="71234" anchor="ctr"/>
                </a:tc>
                <a:tc>
                  <a:txBody>
                    <a:bodyPr/>
                    <a:lstStyle/>
                    <a:p>
                      <a:r>
                        <a:rPr lang="en-CA" sz="2000" b="1" dirty="0"/>
                        <a:t>Hygrometer</a:t>
                      </a:r>
                      <a:endParaRPr lang="en-CA" sz="2000" dirty="0"/>
                    </a:p>
                  </a:txBody>
                  <a:tcPr marL="142468" marR="142468" marT="71234" marB="71234" anchor="ctr"/>
                </a:tc>
                <a:tc>
                  <a:txBody>
                    <a:bodyPr/>
                    <a:lstStyle/>
                    <a:p>
                      <a:r>
                        <a:rPr lang="en-CA" sz="2000" b="1" dirty="0"/>
                        <a:t>Anemometers</a:t>
                      </a:r>
                      <a:endParaRPr lang="en-CA" sz="2000" dirty="0"/>
                    </a:p>
                  </a:txBody>
                  <a:tcPr marL="142468" marR="142468" marT="71234" marB="71234" anchor="ctr"/>
                </a:tc>
                <a:extLst>
                  <a:ext uri="{0D108BD9-81ED-4DB2-BD59-A6C34878D82A}">
                    <a16:rowId xmlns:a16="http://schemas.microsoft.com/office/drawing/2014/main" val="2054540707"/>
                  </a:ext>
                </a:extLst>
              </a:tr>
            </a:tbl>
          </a:graphicData>
        </a:graphic>
      </p:graphicFrame>
      <p:pic>
        <p:nvPicPr>
          <p:cNvPr id="3" name="Picture 4" descr="Airport Orange And White Windsocks">
            <a:extLst>
              <a:ext uri="{FF2B5EF4-FFF2-40B4-BE49-F238E27FC236}">
                <a16:creationId xmlns:a16="http://schemas.microsoft.com/office/drawing/2014/main" id="{38E1FD8E-4C88-B3B1-887B-BA57D6A763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839" y="678826"/>
            <a:ext cx="1333534" cy="8255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Drought">
            <a:extLst>
              <a:ext uri="{FF2B5EF4-FFF2-40B4-BE49-F238E27FC236}">
                <a16:creationId xmlns:a16="http://schemas.microsoft.com/office/drawing/2014/main" id="{F16EE84F-6871-C370-98A0-327AACD47A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3767" y="317346"/>
            <a:ext cx="1333534" cy="13335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Low-Earth-Orbit Satellites Go Low With Bengaluru's Bellatrix - IEEE Spectrum">
            <a:extLst>
              <a:ext uri="{FF2B5EF4-FFF2-40B4-BE49-F238E27FC236}">
                <a16:creationId xmlns:a16="http://schemas.microsoft.com/office/drawing/2014/main" id="{88D3C3A3-CE79-E816-41A8-49FA5B5A2C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9184" y="500540"/>
            <a:ext cx="1661710" cy="9347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7&quot; Rain Gauge for Outdoor,Freeze Proof Rain Gauge Water Gauge for Rain Measure Gauge, Detachable Adjustable Height Rain Gauge with Stake,Easy to">
            <a:extLst>
              <a:ext uri="{FF2B5EF4-FFF2-40B4-BE49-F238E27FC236}">
                <a16:creationId xmlns:a16="http://schemas.microsoft.com/office/drawing/2014/main" id="{908C8A01-6AEB-1A35-EF87-651B606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81149" y="260592"/>
            <a:ext cx="1279877" cy="12798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Developing and Using Computer Models to Understand Epidemics | NSTA">
            <a:extLst>
              <a:ext uri="{FF2B5EF4-FFF2-40B4-BE49-F238E27FC236}">
                <a16:creationId xmlns:a16="http://schemas.microsoft.com/office/drawing/2014/main" id="{D132FE06-8E93-D30E-F809-67800B7B5F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2546" y="2048595"/>
            <a:ext cx="1467594" cy="82552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Wildfire - Wikipedia">
            <a:extLst>
              <a:ext uri="{FF2B5EF4-FFF2-40B4-BE49-F238E27FC236}">
                <a16:creationId xmlns:a16="http://schemas.microsoft.com/office/drawing/2014/main" id="{AAA5383E-FD40-5396-D18A-E61694BCF0E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5242" y="1897966"/>
            <a:ext cx="1690171" cy="11267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How to Set a Barometer: 12 Steps (with ...">
            <a:extLst>
              <a:ext uri="{FF2B5EF4-FFF2-40B4-BE49-F238E27FC236}">
                <a16:creationId xmlns:a16="http://schemas.microsoft.com/office/drawing/2014/main" id="{4E8019FB-10E3-1A0D-0904-39CB9CD4DAF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92035" y="1893777"/>
            <a:ext cx="1504312" cy="11267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8" descr="What is a Windstorm?">
            <a:extLst>
              <a:ext uri="{FF2B5EF4-FFF2-40B4-BE49-F238E27FC236}">
                <a16:creationId xmlns:a16="http://schemas.microsoft.com/office/drawing/2014/main" id="{2DE73B2F-7E7F-0A5A-850E-0B8F7097C91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47295" y="1968115"/>
            <a:ext cx="1378006" cy="10142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0" descr="Snow Gauge Outdoor 40in, Heavy Duty Metal Snowfall Measuring Stick Device -  2mm More Thicker Iron Art">
            <a:extLst>
              <a:ext uri="{FF2B5EF4-FFF2-40B4-BE49-F238E27FC236}">
                <a16:creationId xmlns:a16="http://schemas.microsoft.com/office/drawing/2014/main" id="{9E9F5ADC-AD2D-23BC-4E5B-75020228BE8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71451" y="3262984"/>
            <a:ext cx="1333534" cy="13335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2" descr="Explore &amp; Visualize 200+ Years of Global Temperature | by Kapil Sreedharan  | Google Cloud - Community | Medium">
            <a:extLst>
              <a:ext uri="{FF2B5EF4-FFF2-40B4-BE49-F238E27FC236}">
                <a16:creationId xmlns:a16="http://schemas.microsoft.com/office/drawing/2014/main" id="{BDB59289-E8AB-A689-C2A7-3120EB39D65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77285" y="3435834"/>
            <a:ext cx="1673231" cy="98667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descr="thermometer - Students | Britannica Kids | Homework Help">
            <a:extLst>
              <a:ext uri="{FF2B5EF4-FFF2-40B4-BE49-F238E27FC236}">
                <a16:creationId xmlns:a16="http://schemas.microsoft.com/office/drawing/2014/main" id="{486ADB00-738D-C327-3FFD-A16A007F087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63852" y="3266161"/>
            <a:ext cx="604805" cy="14324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6" descr="Weather Vane for Roof, All Steel Metal Construction Weathervane, Direction Wind Vane, for Garden, Home, Sheds, Fence Posts, Pergola">
            <a:extLst>
              <a:ext uri="{FF2B5EF4-FFF2-40B4-BE49-F238E27FC236}">
                <a16:creationId xmlns:a16="http://schemas.microsoft.com/office/drawing/2014/main" id="{B7A369D2-E8BD-144C-0A1F-CC40996375C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688085" y="3286425"/>
            <a:ext cx="1237216" cy="121485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descr="Medicine Wheel Family – Micmac Native Arts">
            <a:extLst>
              <a:ext uri="{FF2B5EF4-FFF2-40B4-BE49-F238E27FC236}">
                <a16:creationId xmlns:a16="http://schemas.microsoft.com/office/drawing/2014/main" id="{06A469C1-4D95-FE4B-3591-F9452C1E52C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06189" y="5381356"/>
            <a:ext cx="752015" cy="8293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2" descr="Floods">
            <a:extLst>
              <a:ext uri="{FF2B5EF4-FFF2-40B4-BE49-F238E27FC236}">
                <a16:creationId xmlns:a16="http://schemas.microsoft.com/office/drawing/2014/main" id="{4D279E73-D512-AB01-AC68-C67B7B503D8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14651" y="4949274"/>
            <a:ext cx="1830758" cy="117639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4" descr="1,900+ Hygrometer Stock Illustrations, Royalty-Free Vector Graphics &amp; Clip  Art - iStock | Humidity, Barometer, Thermometer">
            <a:extLst>
              <a:ext uri="{FF2B5EF4-FFF2-40B4-BE49-F238E27FC236}">
                <a16:creationId xmlns:a16="http://schemas.microsoft.com/office/drawing/2014/main" id="{BE4A4F0A-8D65-D0A6-F284-0E7495155E9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663913" y="4872322"/>
            <a:ext cx="1432434" cy="143243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6" descr="Eisco Labs Small Anemometer">
            <a:extLst>
              <a:ext uri="{FF2B5EF4-FFF2-40B4-BE49-F238E27FC236}">
                <a16:creationId xmlns:a16="http://schemas.microsoft.com/office/drawing/2014/main" id="{E1BCC43A-646A-1258-B334-5123F385782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780045" y="4981110"/>
            <a:ext cx="1244385" cy="1214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767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87219B-545F-48C0-D1BC-5FAC62F1EE38}"/>
              </a:ext>
            </a:extLst>
          </p:cNvPr>
          <p:cNvSpPr txBox="1"/>
          <p:nvPr/>
        </p:nvSpPr>
        <p:spPr>
          <a:xfrm>
            <a:off x="4076408" y="3013501"/>
            <a:ext cx="4039183" cy="830997"/>
          </a:xfrm>
          <a:prstGeom prst="rect">
            <a:avLst/>
          </a:prstGeom>
          <a:noFill/>
        </p:spPr>
        <p:txBody>
          <a:bodyPr wrap="none" rtlCol="0">
            <a:spAutoFit/>
          </a:bodyPr>
          <a:lstStyle/>
          <a:p>
            <a:r>
              <a:rPr lang="en-US" sz="4800" dirty="0"/>
              <a:t>Come together</a:t>
            </a:r>
          </a:p>
        </p:txBody>
      </p:sp>
    </p:spTree>
    <p:extLst>
      <p:ext uri="{BB962C8B-B14F-4D97-AF65-F5344CB8AC3E}">
        <p14:creationId xmlns:p14="http://schemas.microsoft.com/office/powerpoint/2010/main" val="2955028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18ED6C-F53B-18FB-E27A-E82A793FED01}"/>
              </a:ext>
            </a:extLst>
          </p:cNvPr>
          <p:cNvSpPr txBox="1"/>
          <p:nvPr/>
        </p:nvSpPr>
        <p:spPr>
          <a:xfrm>
            <a:off x="4372611" y="3044279"/>
            <a:ext cx="3446777" cy="769441"/>
          </a:xfrm>
          <a:prstGeom prst="rect">
            <a:avLst/>
          </a:prstGeom>
          <a:noFill/>
        </p:spPr>
        <p:txBody>
          <a:bodyPr wrap="none" rtlCol="0">
            <a:spAutoFit/>
          </a:bodyPr>
          <a:lstStyle/>
          <a:p>
            <a:r>
              <a:rPr lang="en-US" sz="4400" dirty="0"/>
              <a:t>Turn and talk</a:t>
            </a:r>
          </a:p>
        </p:txBody>
      </p:sp>
    </p:spTree>
    <p:extLst>
      <p:ext uri="{BB962C8B-B14F-4D97-AF65-F5344CB8AC3E}">
        <p14:creationId xmlns:p14="http://schemas.microsoft.com/office/powerpoint/2010/main" val="4256222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Worksheets to Whiteboards: Rethinking the Math Classroom • Region 13's Blog">
            <a:extLst>
              <a:ext uri="{FF2B5EF4-FFF2-40B4-BE49-F238E27FC236}">
                <a16:creationId xmlns:a16="http://schemas.microsoft.com/office/drawing/2014/main" id="{1DA5E2D4-9430-CA6F-2E4F-C8BD8276BE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68944"/>
            <a:ext cx="7101114" cy="7101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911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Worksheets to Whiteboards: Rethinking the Math Classroom • Region 13's Blog">
            <a:extLst>
              <a:ext uri="{FF2B5EF4-FFF2-40B4-BE49-F238E27FC236}">
                <a16:creationId xmlns:a16="http://schemas.microsoft.com/office/drawing/2014/main" id="{F3A3651B-406C-02FD-7110-5B0839CBB6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741"/>
          <a:stretch/>
        </p:blipFill>
        <p:spPr bwMode="auto">
          <a:xfrm>
            <a:off x="194403" y="229635"/>
            <a:ext cx="11997597" cy="5909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449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Worksheets to Whiteboards: Rethinking the Math Classroom • Region 13's Blog">
            <a:extLst>
              <a:ext uri="{FF2B5EF4-FFF2-40B4-BE49-F238E27FC236}">
                <a16:creationId xmlns:a16="http://schemas.microsoft.com/office/drawing/2014/main" id="{9F347E45-D541-5A3F-04C6-09D673DF2C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9259" r="73529" b="25710"/>
          <a:stretch/>
        </p:blipFill>
        <p:spPr bwMode="auto">
          <a:xfrm>
            <a:off x="315686" y="1047361"/>
            <a:ext cx="5004984" cy="47632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74D95E8-8C33-6AD4-9D9E-3A8419E85E67}"/>
              </a:ext>
            </a:extLst>
          </p:cNvPr>
          <p:cNvSpPr txBox="1"/>
          <p:nvPr/>
        </p:nvSpPr>
        <p:spPr>
          <a:xfrm>
            <a:off x="6811347" y="1866122"/>
            <a:ext cx="3284375" cy="1569660"/>
          </a:xfrm>
          <a:prstGeom prst="rect">
            <a:avLst/>
          </a:prstGeom>
          <a:noFill/>
        </p:spPr>
        <p:txBody>
          <a:bodyPr wrap="square" rtlCol="0">
            <a:spAutoFit/>
          </a:bodyPr>
          <a:lstStyle/>
          <a:p>
            <a:r>
              <a:rPr lang="en-US" sz="4800" dirty="0"/>
              <a:t>GUESS WHO?</a:t>
            </a:r>
          </a:p>
        </p:txBody>
      </p:sp>
    </p:spTree>
    <p:extLst>
      <p:ext uri="{BB962C8B-B14F-4D97-AF65-F5344CB8AC3E}">
        <p14:creationId xmlns:p14="http://schemas.microsoft.com/office/powerpoint/2010/main" val="3968084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F8C3C-FEAB-07D5-D24B-C679F5B14A1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CD1CE0C-8FFF-545B-C43C-4526276112C6}"/>
              </a:ext>
            </a:extLst>
          </p:cNvPr>
          <p:cNvGraphicFramePr>
            <a:graphicFrameLocks noGrp="1"/>
          </p:cNvGraphicFramePr>
          <p:nvPr/>
        </p:nvGraphicFramePr>
        <p:xfrm>
          <a:off x="99151" y="209320"/>
          <a:ext cx="11975336" cy="6264513"/>
        </p:xfrm>
        <a:graphic>
          <a:graphicData uri="http://schemas.openxmlformats.org/drawingml/2006/table">
            <a:tbl>
              <a:tblPr>
                <a:tableStyleId>{8799B23B-EC83-4686-B30A-512413B5E67A}</a:tableStyleId>
              </a:tblPr>
              <a:tblGrid>
                <a:gridCol w="2922697">
                  <a:extLst>
                    <a:ext uri="{9D8B030D-6E8A-4147-A177-3AD203B41FA5}">
                      <a16:colId xmlns:a16="http://schemas.microsoft.com/office/drawing/2014/main" val="578452558"/>
                    </a:ext>
                  </a:extLst>
                </a:gridCol>
                <a:gridCol w="3064971">
                  <a:extLst>
                    <a:ext uri="{9D8B030D-6E8A-4147-A177-3AD203B41FA5}">
                      <a16:colId xmlns:a16="http://schemas.microsoft.com/office/drawing/2014/main" val="3953235042"/>
                    </a:ext>
                  </a:extLst>
                </a:gridCol>
                <a:gridCol w="3044645">
                  <a:extLst>
                    <a:ext uri="{9D8B030D-6E8A-4147-A177-3AD203B41FA5}">
                      <a16:colId xmlns:a16="http://schemas.microsoft.com/office/drawing/2014/main" val="2905153495"/>
                    </a:ext>
                  </a:extLst>
                </a:gridCol>
                <a:gridCol w="2943023">
                  <a:extLst>
                    <a:ext uri="{9D8B030D-6E8A-4147-A177-3AD203B41FA5}">
                      <a16:colId xmlns:a16="http://schemas.microsoft.com/office/drawing/2014/main" val="1747354083"/>
                    </a:ext>
                  </a:extLst>
                </a:gridCol>
              </a:tblGrid>
              <a:tr h="1483131">
                <a:tc>
                  <a:txBody>
                    <a:bodyPr/>
                    <a:lstStyle/>
                    <a:p>
                      <a:r>
                        <a:rPr lang="en-CA" sz="2000" b="1" dirty="0"/>
                        <a:t>Windsocks</a:t>
                      </a:r>
                    </a:p>
                    <a:p>
                      <a:endParaRPr lang="en-CA" sz="2000" b="1" dirty="0"/>
                    </a:p>
                    <a:p>
                      <a:endParaRPr lang="en-CA" sz="2000" b="1" dirty="0"/>
                    </a:p>
                    <a:p>
                      <a:endParaRPr lang="en-CA" sz="2000" dirty="0"/>
                    </a:p>
                  </a:txBody>
                  <a:tcPr marL="142468" marR="142468" marT="71234" marB="71234" anchor="ctr"/>
                </a:tc>
                <a:tc>
                  <a:txBody>
                    <a:bodyPr/>
                    <a:lstStyle/>
                    <a:p>
                      <a:r>
                        <a:rPr lang="en-CA" sz="2000" b="1" dirty="0"/>
                        <a:t>Drought</a:t>
                      </a:r>
                      <a:endParaRPr lang="en-CA" sz="2000" dirty="0"/>
                    </a:p>
                  </a:txBody>
                  <a:tcPr marL="142468" marR="142468" marT="71234" marB="71234" anchor="ctr"/>
                </a:tc>
                <a:tc>
                  <a:txBody>
                    <a:bodyPr/>
                    <a:lstStyle/>
                    <a:p>
                      <a:r>
                        <a:rPr lang="en-CA" sz="2000" b="1" dirty="0"/>
                        <a:t>Satellite</a:t>
                      </a:r>
                    </a:p>
                    <a:p>
                      <a:r>
                        <a:rPr lang="en-CA" sz="2000" b="1" dirty="0"/>
                        <a:t> Imaging</a:t>
                      </a:r>
                      <a:endParaRPr lang="en-CA" sz="2000" dirty="0"/>
                    </a:p>
                  </a:txBody>
                  <a:tcPr marL="142468" marR="142468" marT="71234" marB="71234" anchor="ctr"/>
                </a:tc>
                <a:tc>
                  <a:txBody>
                    <a:bodyPr/>
                    <a:lstStyle/>
                    <a:p>
                      <a:r>
                        <a:rPr lang="en-CA" sz="2000" b="1" dirty="0"/>
                        <a:t>Rain</a:t>
                      </a:r>
                    </a:p>
                    <a:p>
                      <a:r>
                        <a:rPr lang="en-CA" sz="2000" b="1" dirty="0"/>
                        <a:t>Gauge</a:t>
                      </a:r>
                      <a:endParaRPr lang="en-CA" sz="2000" dirty="0"/>
                    </a:p>
                  </a:txBody>
                  <a:tcPr marL="142468" marR="142468" marT="71234" marB="71234" anchor="ctr"/>
                </a:tc>
                <a:extLst>
                  <a:ext uri="{0D108BD9-81ED-4DB2-BD59-A6C34878D82A}">
                    <a16:rowId xmlns:a16="http://schemas.microsoft.com/office/drawing/2014/main" val="4208296381"/>
                  </a:ext>
                </a:extLst>
              </a:tr>
              <a:tr h="1483131">
                <a:tc>
                  <a:txBody>
                    <a:bodyPr/>
                    <a:lstStyle/>
                    <a:p>
                      <a:r>
                        <a:rPr lang="en-CA" sz="2000" b="1" dirty="0"/>
                        <a:t>Computer </a:t>
                      </a:r>
                    </a:p>
                    <a:p>
                      <a:r>
                        <a:rPr lang="en-CA" sz="2000" b="1" dirty="0"/>
                        <a:t>Modelling</a:t>
                      </a:r>
                    </a:p>
                    <a:p>
                      <a:endParaRPr lang="en-CA" sz="2000" b="1" dirty="0"/>
                    </a:p>
                    <a:p>
                      <a:endParaRPr lang="en-CA" sz="2000" dirty="0"/>
                    </a:p>
                  </a:txBody>
                  <a:tcPr marL="142468" marR="142468" marT="71234" marB="71234" anchor="ctr"/>
                </a:tc>
                <a:tc>
                  <a:txBody>
                    <a:bodyPr/>
                    <a:lstStyle/>
                    <a:p>
                      <a:r>
                        <a:rPr lang="en-CA" sz="2000" b="1"/>
                        <a:t>Fires</a:t>
                      </a:r>
                      <a:endParaRPr lang="en-CA" sz="2000"/>
                    </a:p>
                  </a:txBody>
                  <a:tcPr marL="142468" marR="142468" marT="71234" marB="71234" anchor="ctr"/>
                </a:tc>
                <a:tc>
                  <a:txBody>
                    <a:bodyPr/>
                    <a:lstStyle/>
                    <a:p>
                      <a:r>
                        <a:rPr lang="en-CA" sz="2000" b="1" dirty="0"/>
                        <a:t>Barometers</a:t>
                      </a:r>
                      <a:endParaRPr lang="en-CA" sz="2000" dirty="0"/>
                    </a:p>
                  </a:txBody>
                  <a:tcPr marL="142468" marR="142468" marT="71234" marB="71234" anchor="ctr"/>
                </a:tc>
                <a:tc>
                  <a:txBody>
                    <a:bodyPr/>
                    <a:lstStyle/>
                    <a:p>
                      <a:r>
                        <a:rPr lang="en-CA" sz="2000" b="1"/>
                        <a:t>Windstorms</a:t>
                      </a:r>
                      <a:endParaRPr lang="en-CA" sz="2000"/>
                    </a:p>
                  </a:txBody>
                  <a:tcPr marL="142468" marR="142468" marT="71234" marB="71234" anchor="ctr"/>
                </a:tc>
                <a:extLst>
                  <a:ext uri="{0D108BD9-81ED-4DB2-BD59-A6C34878D82A}">
                    <a16:rowId xmlns:a16="http://schemas.microsoft.com/office/drawing/2014/main" val="3424418937"/>
                  </a:ext>
                </a:extLst>
              </a:tr>
              <a:tr h="1483131">
                <a:tc>
                  <a:txBody>
                    <a:bodyPr/>
                    <a:lstStyle/>
                    <a:p>
                      <a:r>
                        <a:rPr lang="en-CA" sz="2000" b="1" dirty="0"/>
                        <a:t>Snow </a:t>
                      </a:r>
                    </a:p>
                    <a:p>
                      <a:r>
                        <a:rPr lang="en-CA" sz="2000" b="1" dirty="0"/>
                        <a:t>Gauges</a:t>
                      </a:r>
                    </a:p>
                    <a:p>
                      <a:endParaRPr lang="en-CA" sz="2000" b="1" dirty="0"/>
                    </a:p>
                    <a:p>
                      <a:endParaRPr lang="en-CA" sz="2000" dirty="0"/>
                    </a:p>
                  </a:txBody>
                  <a:tcPr marL="142468" marR="142468" marT="71234" marB="71234" anchor="ctr"/>
                </a:tc>
                <a:tc>
                  <a:txBody>
                    <a:bodyPr/>
                    <a:lstStyle/>
                    <a:p>
                      <a:r>
                        <a:rPr lang="en-CA" sz="2000" b="1" dirty="0"/>
                        <a:t>Historical </a:t>
                      </a:r>
                    </a:p>
                    <a:p>
                      <a:r>
                        <a:rPr lang="en-CA" sz="2000" b="1" dirty="0"/>
                        <a:t>Data</a:t>
                      </a:r>
                      <a:endParaRPr lang="en-CA" sz="2000" dirty="0"/>
                    </a:p>
                  </a:txBody>
                  <a:tcPr marL="142468" marR="142468" marT="71234" marB="71234" anchor="ctr"/>
                </a:tc>
                <a:tc>
                  <a:txBody>
                    <a:bodyPr/>
                    <a:lstStyle/>
                    <a:p>
                      <a:r>
                        <a:rPr lang="en-CA" sz="2000" b="1" dirty="0"/>
                        <a:t>Thermometers</a:t>
                      </a:r>
                      <a:endParaRPr lang="en-CA" sz="2000" dirty="0"/>
                    </a:p>
                  </a:txBody>
                  <a:tcPr marL="142468" marR="142468" marT="71234" marB="71234" anchor="ctr"/>
                </a:tc>
                <a:tc>
                  <a:txBody>
                    <a:bodyPr/>
                    <a:lstStyle/>
                    <a:p>
                      <a:r>
                        <a:rPr lang="en-CA" sz="2000" b="1" dirty="0"/>
                        <a:t>Wind Vanes</a:t>
                      </a:r>
                      <a:endParaRPr lang="en-CA" sz="2000" dirty="0"/>
                    </a:p>
                  </a:txBody>
                  <a:tcPr marL="142468" marR="142468" marT="71234" marB="71234" anchor="ctr"/>
                </a:tc>
                <a:extLst>
                  <a:ext uri="{0D108BD9-81ED-4DB2-BD59-A6C34878D82A}">
                    <a16:rowId xmlns:a16="http://schemas.microsoft.com/office/drawing/2014/main" val="1386764729"/>
                  </a:ext>
                </a:extLst>
              </a:tr>
              <a:tr h="1815120">
                <a:tc>
                  <a:txBody>
                    <a:bodyPr/>
                    <a:lstStyle/>
                    <a:p>
                      <a:r>
                        <a:rPr lang="en-CA" sz="2000" b="1" dirty="0"/>
                        <a:t>Traditional Indigenous Knowledge</a:t>
                      </a:r>
                    </a:p>
                    <a:p>
                      <a:endParaRPr lang="en-CA" sz="2000" b="1" dirty="0"/>
                    </a:p>
                    <a:p>
                      <a:endParaRPr lang="en-CA" sz="2000" dirty="0"/>
                    </a:p>
                  </a:txBody>
                  <a:tcPr marL="142468" marR="142468" marT="71234" marB="71234" anchor="ctr"/>
                </a:tc>
                <a:tc>
                  <a:txBody>
                    <a:bodyPr/>
                    <a:lstStyle/>
                    <a:p>
                      <a:r>
                        <a:rPr lang="en-CA" sz="2000" b="1" dirty="0"/>
                        <a:t>Flooding</a:t>
                      </a:r>
                      <a:endParaRPr lang="en-CA" sz="2000" dirty="0"/>
                    </a:p>
                  </a:txBody>
                  <a:tcPr marL="142468" marR="142468" marT="71234" marB="71234" anchor="ctr"/>
                </a:tc>
                <a:tc>
                  <a:txBody>
                    <a:bodyPr/>
                    <a:lstStyle/>
                    <a:p>
                      <a:r>
                        <a:rPr lang="en-CA" sz="2000" b="1" dirty="0"/>
                        <a:t>Hygrometer</a:t>
                      </a:r>
                      <a:endParaRPr lang="en-CA" sz="2000" dirty="0"/>
                    </a:p>
                  </a:txBody>
                  <a:tcPr marL="142468" marR="142468" marT="71234" marB="71234" anchor="ctr"/>
                </a:tc>
                <a:tc>
                  <a:txBody>
                    <a:bodyPr/>
                    <a:lstStyle/>
                    <a:p>
                      <a:r>
                        <a:rPr lang="en-CA" sz="2000" b="1" dirty="0"/>
                        <a:t>Anemometers</a:t>
                      </a:r>
                      <a:endParaRPr lang="en-CA" sz="2000" dirty="0"/>
                    </a:p>
                  </a:txBody>
                  <a:tcPr marL="142468" marR="142468" marT="71234" marB="71234" anchor="ctr"/>
                </a:tc>
                <a:extLst>
                  <a:ext uri="{0D108BD9-81ED-4DB2-BD59-A6C34878D82A}">
                    <a16:rowId xmlns:a16="http://schemas.microsoft.com/office/drawing/2014/main" val="2054540707"/>
                  </a:ext>
                </a:extLst>
              </a:tr>
            </a:tbl>
          </a:graphicData>
        </a:graphic>
      </p:graphicFrame>
      <p:pic>
        <p:nvPicPr>
          <p:cNvPr id="3" name="Picture 4" descr="Airport Orange And White Windsocks">
            <a:extLst>
              <a:ext uri="{FF2B5EF4-FFF2-40B4-BE49-F238E27FC236}">
                <a16:creationId xmlns:a16="http://schemas.microsoft.com/office/drawing/2014/main" id="{7042A203-03D5-9029-509B-BA3677D052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839" y="678826"/>
            <a:ext cx="1333534" cy="8255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Drought">
            <a:extLst>
              <a:ext uri="{FF2B5EF4-FFF2-40B4-BE49-F238E27FC236}">
                <a16:creationId xmlns:a16="http://schemas.microsoft.com/office/drawing/2014/main" id="{5B356692-DC23-4053-888C-BCDD198243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3767" y="317346"/>
            <a:ext cx="1333534" cy="13335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Low-Earth-Orbit Satellites Go Low With Bengaluru's Bellatrix - IEEE Spectrum">
            <a:extLst>
              <a:ext uri="{FF2B5EF4-FFF2-40B4-BE49-F238E27FC236}">
                <a16:creationId xmlns:a16="http://schemas.microsoft.com/office/drawing/2014/main" id="{F773B8CB-DD26-E5DE-670B-951B97FFCA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9184" y="500540"/>
            <a:ext cx="1661710" cy="9347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7&quot; Rain Gauge for Outdoor,Freeze Proof Rain Gauge Water Gauge for Rain Measure Gauge, Detachable Adjustable Height Rain Gauge with Stake,Easy to">
            <a:extLst>
              <a:ext uri="{FF2B5EF4-FFF2-40B4-BE49-F238E27FC236}">
                <a16:creationId xmlns:a16="http://schemas.microsoft.com/office/drawing/2014/main" id="{FC87F70A-302A-3AF7-41B9-1719DD8B52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81149" y="260592"/>
            <a:ext cx="1279877" cy="12798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Developing and Using Computer Models to Understand Epidemics | NSTA">
            <a:extLst>
              <a:ext uri="{FF2B5EF4-FFF2-40B4-BE49-F238E27FC236}">
                <a16:creationId xmlns:a16="http://schemas.microsoft.com/office/drawing/2014/main" id="{6BB58F68-9DB8-FCC6-87B0-DCE303DCDE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2546" y="2048595"/>
            <a:ext cx="1467594" cy="82552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Wildfire - Wikipedia">
            <a:extLst>
              <a:ext uri="{FF2B5EF4-FFF2-40B4-BE49-F238E27FC236}">
                <a16:creationId xmlns:a16="http://schemas.microsoft.com/office/drawing/2014/main" id="{105BC8DD-D776-3DEF-341B-8F5B8DF1E17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5242" y="1897966"/>
            <a:ext cx="1690171" cy="11267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How to Set a Barometer: 12 Steps (with ...">
            <a:extLst>
              <a:ext uri="{FF2B5EF4-FFF2-40B4-BE49-F238E27FC236}">
                <a16:creationId xmlns:a16="http://schemas.microsoft.com/office/drawing/2014/main" id="{7CD8FE6F-22F3-055B-F06A-9DC117D07FF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92035" y="1893777"/>
            <a:ext cx="1504312" cy="11267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8" descr="What is a Windstorm?">
            <a:extLst>
              <a:ext uri="{FF2B5EF4-FFF2-40B4-BE49-F238E27FC236}">
                <a16:creationId xmlns:a16="http://schemas.microsoft.com/office/drawing/2014/main" id="{5A4C6624-8496-BF96-D01A-F831459EC5A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47295" y="1968115"/>
            <a:ext cx="1378006" cy="10142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0" descr="Snow Gauge Outdoor 40in, Heavy Duty Metal Snowfall Measuring Stick Device -  2mm More Thicker Iron Art">
            <a:extLst>
              <a:ext uri="{FF2B5EF4-FFF2-40B4-BE49-F238E27FC236}">
                <a16:creationId xmlns:a16="http://schemas.microsoft.com/office/drawing/2014/main" id="{A5FA96F7-CE8A-B8A5-A4A6-45793869CE7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71451" y="3262984"/>
            <a:ext cx="1333534" cy="13335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2" descr="Explore &amp; Visualize 200+ Years of Global Temperature | by Kapil Sreedharan  | Google Cloud - Community | Medium">
            <a:extLst>
              <a:ext uri="{FF2B5EF4-FFF2-40B4-BE49-F238E27FC236}">
                <a16:creationId xmlns:a16="http://schemas.microsoft.com/office/drawing/2014/main" id="{E50761DB-77E1-2F77-3A50-A0D88A40E60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77285" y="3435834"/>
            <a:ext cx="1673231" cy="98667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descr="thermometer - Students | Britannica Kids | Homework Help">
            <a:extLst>
              <a:ext uri="{FF2B5EF4-FFF2-40B4-BE49-F238E27FC236}">
                <a16:creationId xmlns:a16="http://schemas.microsoft.com/office/drawing/2014/main" id="{C8912C63-C9D3-E51B-E8E0-F69AC53B3FF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63852" y="3266161"/>
            <a:ext cx="604805" cy="14324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6" descr="Weather Vane for Roof, All Steel Metal Construction Weathervane, Direction Wind Vane, for Garden, Home, Sheds, Fence Posts, Pergola">
            <a:extLst>
              <a:ext uri="{FF2B5EF4-FFF2-40B4-BE49-F238E27FC236}">
                <a16:creationId xmlns:a16="http://schemas.microsoft.com/office/drawing/2014/main" id="{53BDFBDB-1BD1-CCFF-D393-6FF4FDC1BF8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688085" y="3286425"/>
            <a:ext cx="1237216" cy="121485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descr="Medicine Wheel Family – Micmac Native Arts">
            <a:extLst>
              <a:ext uri="{FF2B5EF4-FFF2-40B4-BE49-F238E27FC236}">
                <a16:creationId xmlns:a16="http://schemas.microsoft.com/office/drawing/2014/main" id="{34122EF3-3B88-B86D-6C36-FBFA529908F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06189" y="5381356"/>
            <a:ext cx="752015" cy="8293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2" descr="Floods">
            <a:extLst>
              <a:ext uri="{FF2B5EF4-FFF2-40B4-BE49-F238E27FC236}">
                <a16:creationId xmlns:a16="http://schemas.microsoft.com/office/drawing/2014/main" id="{D46EB334-C63C-1682-3D51-469C6447652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14651" y="4949274"/>
            <a:ext cx="1830758" cy="117639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4" descr="1,900+ Hygrometer Stock Illustrations, Royalty-Free Vector Graphics &amp; Clip  Art - iStock | Humidity, Barometer, Thermometer">
            <a:extLst>
              <a:ext uri="{FF2B5EF4-FFF2-40B4-BE49-F238E27FC236}">
                <a16:creationId xmlns:a16="http://schemas.microsoft.com/office/drawing/2014/main" id="{06A7F28E-B9D1-7DEA-7AAA-D68AFB97A3D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663913" y="4872322"/>
            <a:ext cx="1432434" cy="143243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6" descr="Eisco Labs Small Anemometer">
            <a:extLst>
              <a:ext uri="{FF2B5EF4-FFF2-40B4-BE49-F238E27FC236}">
                <a16:creationId xmlns:a16="http://schemas.microsoft.com/office/drawing/2014/main" id="{5DA00625-75AF-64B9-A2FF-0C8D25026947}"/>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780045" y="4981110"/>
            <a:ext cx="1244385" cy="1214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181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1C5936-F312-CCE2-9167-F910518D4A23}"/>
              </a:ext>
            </a:extLst>
          </p:cNvPr>
          <p:cNvSpPr txBox="1"/>
          <p:nvPr/>
        </p:nvSpPr>
        <p:spPr>
          <a:xfrm>
            <a:off x="3546263" y="2760133"/>
            <a:ext cx="5099473" cy="830997"/>
          </a:xfrm>
          <a:prstGeom prst="rect">
            <a:avLst/>
          </a:prstGeom>
          <a:noFill/>
        </p:spPr>
        <p:txBody>
          <a:bodyPr wrap="none" rtlCol="0">
            <a:spAutoFit/>
          </a:bodyPr>
          <a:lstStyle/>
          <a:p>
            <a:r>
              <a:rPr lang="en-US" sz="4800" dirty="0"/>
              <a:t>Semantic Gradient</a:t>
            </a:r>
          </a:p>
        </p:txBody>
      </p:sp>
    </p:spTree>
    <p:extLst>
      <p:ext uri="{BB962C8B-B14F-4D97-AF65-F5344CB8AC3E}">
        <p14:creationId xmlns:p14="http://schemas.microsoft.com/office/powerpoint/2010/main" val="4017678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50392D-BFFA-CD09-E71A-ABC9735F8B56}"/>
              </a:ext>
            </a:extLst>
          </p:cNvPr>
          <p:cNvSpPr txBox="1"/>
          <p:nvPr/>
        </p:nvSpPr>
        <p:spPr>
          <a:xfrm>
            <a:off x="556975" y="811026"/>
            <a:ext cx="1132490" cy="369332"/>
          </a:xfrm>
          <a:prstGeom prst="rect">
            <a:avLst/>
          </a:prstGeom>
          <a:noFill/>
        </p:spPr>
        <p:txBody>
          <a:bodyPr wrap="none" rtlCol="0">
            <a:spAutoFit/>
          </a:bodyPr>
          <a:lstStyle/>
          <a:p>
            <a:r>
              <a:rPr lang="en-US" dirty="0"/>
              <a:t>High tech</a:t>
            </a:r>
          </a:p>
        </p:txBody>
      </p:sp>
      <p:sp>
        <p:nvSpPr>
          <p:cNvPr id="4" name="TextBox 3">
            <a:extLst>
              <a:ext uri="{FF2B5EF4-FFF2-40B4-BE49-F238E27FC236}">
                <a16:creationId xmlns:a16="http://schemas.microsoft.com/office/drawing/2014/main" id="{EE33A851-9463-9FA9-3B7F-30DDE0DE3A10}"/>
              </a:ext>
            </a:extLst>
          </p:cNvPr>
          <p:cNvSpPr txBox="1"/>
          <p:nvPr/>
        </p:nvSpPr>
        <p:spPr>
          <a:xfrm>
            <a:off x="572877" y="5165091"/>
            <a:ext cx="1100686" cy="369332"/>
          </a:xfrm>
          <a:prstGeom prst="rect">
            <a:avLst/>
          </a:prstGeom>
          <a:noFill/>
        </p:spPr>
        <p:txBody>
          <a:bodyPr wrap="none" rtlCol="0">
            <a:spAutoFit/>
          </a:bodyPr>
          <a:lstStyle/>
          <a:p>
            <a:r>
              <a:rPr lang="en-US" dirty="0"/>
              <a:t>Low Tech</a:t>
            </a:r>
          </a:p>
        </p:txBody>
      </p:sp>
      <p:sp>
        <p:nvSpPr>
          <p:cNvPr id="7" name="TextBox 6">
            <a:extLst>
              <a:ext uri="{FF2B5EF4-FFF2-40B4-BE49-F238E27FC236}">
                <a16:creationId xmlns:a16="http://schemas.microsoft.com/office/drawing/2014/main" id="{3464B139-C83A-12B1-320D-9573EDFFD3F6}"/>
              </a:ext>
            </a:extLst>
          </p:cNvPr>
          <p:cNvSpPr txBox="1"/>
          <p:nvPr/>
        </p:nvSpPr>
        <p:spPr>
          <a:xfrm>
            <a:off x="2192357" y="5871990"/>
            <a:ext cx="1920719" cy="369332"/>
          </a:xfrm>
          <a:prstGeom prst="rect">
            <a:avLst/>
          </a:prstGeom>
          <a:noFill/>
        </p:spPr>
        <p:txBody>
          <a:bodyPr wrap="none" rtlCol="0">
            <a:spAutoFit/>
          </a:bodyPr>
          <a:lstStyle/>
          <a:p>
            <a:r>
              <a:rPr lang="en-US" dirty="0"/>
              <a:t>No training to use</a:t>
            </a:r>
          </a:p>
        </p:txBody>
      </p:sp>
      <p:sp>
        <p:nvSpPr>
          <p:cNvPr id="9" name="TextBox 8">
            <a:extLst>
              <a:ext uri="{FF2B5EF4-FFF2-40B4-BE49-F238E27FC236}">
                <a16:creationId xmlns:a16="http://schemas.microsoft.com/office/drawing/2014/main" id="{03C61B70-2082-D5A9-569B-9D1A0B38E057}"/>
              </a:ext>
            </a:extLst>
          </p:cNvPr>
          <p:cNvSpPr txBox="1"/>
          <p:nvPr/>
        </p:nvSpPr>
        <p:spPr>
          <a:xfrm>
            <a:off x="8918612" y="5871990"/>
            <a:ext cx="2301912" cy="369332"/>
          </a:xfrm>
          <a:prstGeom prst="rect">
            <a:avLst/>
          </a:prstGeom>
          <a:noFill/>
        </p:spPr>
        <p:txBody>
          <a:bodyPr wrap="none" rtlCol="0">
            <a:spAutoFit/>
          </a:bodyPr>
          <a:lstStyle/>
          <a:p>
            <a:r>
              <a:rPr lang="en-US" dirty="0"/>
              <a:t>Lots of training to use</a:t>
            </a:r>
          </a:p>
        </p:txBody>
      </p:sp>
      <p:pic>
        <p:nvPicPr>
          <p:cNvPr id="1026" name="Picture 2" descr="CATIGA Portable Basic Calculator - For School, Home, or Office Use, 8 Digit  LCD">
            <a:extLst>
              <a:ext uri="{FF2B5EF4-FFF2-40B4-BE49-F238E27FC236}">
                <a16:creationId xmlns:a16="http://schemas.microsoft.com/office/drawing/2014/main" id="{0955A3B5-CFCD-E2F6-09CE-139F45770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2468" y="2495653"/>
            <a:ext cx="2138369" cy="21383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and - Wikipedia">
            <a:extLst>
              <a:ext uri="{FF2B5EF4-FFF2-40B4-BE49-F238E27FC236}">
                <a16:creationId xmlns:a16="http://schemas.microsoft.com/office/drawing/2014/main" id="{F4F2A414-6D10-1620-4433-50A64553B4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9465" y="4082445"/>
            <a:ext cx="1100686" cy="16510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DERHÅLLA abacus, multicolor - IKEA CA">
            <a:extLst>
              <a:ext uri="{FF2B5EF4-FFF2-40B4-BE49-F238E27FC236}">
                <a16:creationId xmlns:a16="http://schemas.microsoft.com/office/drawing/2014/main" id="{6F4A4824-3EFA-F2B9-AAC3-6716B22C0D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3943" y="3232510"/>
            <a:ext cx="2301913" cy="23019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hat is code?">
            <a:extLst>
              <a:ext uri="{FF2B5EF4-FFF2-40B4-BE49-F238E27FC236}">
                <a16:creationId xmlns:a16="http://schemas.microsoft.com/office/drawing/2014/main" id="{08FF53C2-582F-D2EB-D1B5-88F189C1AC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57646" y="995692"/>
            <a:ext cx="2662878" cy="1499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83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BF88018-8D39-D297-2ED6-92EEB096C05C}"/>
              </a:ext>
            </a:extLst>
          </p:cNvPr>
          <p:cNvGraphicFramePr>
            <a:graphicFrameLocks noGrp="1"/>
          </p:cNvGraphicFramePr>
          <p:nvPr>
            <p:extLst>
              <p:ext uri="{D42A27DB-BD31-4B8C-83A1-F6EECF244321}">
                <p14:modId xmlns:p14="http://schemas.microsoft.com/office/powerpoint/2010/main" val="213894064"/>
              </p:ext>
            </p:extLst>
          </p:nvPr>
        </p:nvGraphicFramePr>
        <p:xfrm>
          <a:off x="2133600" y="0"/>
          <a:ext cx="8703732" cy="6620933"/>
        </p:xfrm>
        <a:graphic>
          <a:graphicData uri="http://schemas.openxmlformats.org/drawingml/2006/table">
            <a:tbl>
              <a:tblPr firstRow="1" bandRow="1">
                <a:tableStyleId>{5C22544A-7EE6-4342-B048-85BDC9FD1C3A}</a:tableStyleId>
              </a:tblPr>
              <a:tblGrid>
                <a:gridCol w="2901244">
                  <a:extLst>
                    <a:ext uri="{9D8B030D-6E8A-4147-A177-3AD203B41FA5}">
                      <a16:colId xmlns:a16="http://schemas.microsoft.com/office/drawing/2014/main" val="6552616"/>
                    </a:ext>
                  </a:extLst>
                </a:gridCol>
                <a:gridCol w="2901244">
                  <a:extLst>
                    <a:ext uri="{9D8B030D-6E8A-4147-A177-3AD203B41FA5}">
                      <a16:colId xmlns:a16="http://schemas.microsoft.com/office/drawing/2014/main" val="3275431248"/>
                    </a:ext>
                  </a:extLst>
                </a:gridCol>
                <a:gridCol w="2901244">
                  <a:extLst>
                    <a:ext uri="{9D8B030D-6E8A-4147-A177-3AD203B41FA5}">
                      <a16:colId xmlns:a16="http://schemas.microsoft.com/office/drawing/2014/main" val="3548546387"/>
                    </a:ext>
                  </a:extLst>
                </a:gridCol>
              </a:tblGrid>
              <a:tr h="2075218">
                <a:tc>
                  <a:txBody>
                    <a:bodyPr/>
                    <a:lstStyle/>
                    <a:p>
                      <a:r>
                        <a:rPr lang="en-US" sz="2400" dirty="0"/>
                        <a:t>Thermometer</a:t>
                      </a:r>
                    </a:p>
                  </a:txBody>
                  <a:tcPr/>
                </a:tc>
                <a:tc>
                  <a:txBody>
                    <a:bodyPr/>
                    <a:lstStyle/>
                    <a:p>
                      <a:r>
                        <a:rPr lang="en-US" sz="2400" dirty="0"/>
                        <a:t>Barometer</a:t>
                      </a:r>
                    </a:p>
                    <a:p>
                      <a:endParaRPr lang="en-US" sz="2400" dirty="0"/>
                    </a:p>
                    <a:p>
                      <a:endParaRPr lang="en-US" sz="2400" dirty="0"/>
                    </a:p>
                    <a:p>
                      <a:endParaRPr lang="en-US" sz="2400" dirty="0"/>
                    </a:p>
                    <a:p>
                      <a:endParaRPr lang="en-US" sz="2400" dirty="0"/>
                    </a:p>
                  </a:txBody>
                  <a:tcPr/>
                </a:tc>
                <a:tc>
                  <a:txBody>
                    <a:bodyPr/>
                    <a:lstStyle/>
                    <a:p>
                      <a:r>
                        <a:rPr lang="en-US" sz="2400" dirty="0"/>
                        <a:t>Windsock</a:t>
                      </a:r>
                    </a:p>
                    <a:p>
                      <a:endParaRPr lang="en-US" sz="2400" dirty="0"/>
                    </a:p>
                  </a:txBody>
                  <a:tcPr/>
                </a:tc>
                <a:extLst>
                  <a:ext uri="{0D108BD9-81ED-4DB2-BD59-A6C34878D82A}">
                    <a16:rowId xmlns:a16="http://schemas.microsoft.com/office/drawing/2014/main" val="3263326894"/>
                  </a:ext>
                </a:extLst>
              </a:tr>
              <a:tr h="2075218">
                <a:tc>
                  <a:txBody>
                    <a:bodyPr/>
                    <a:lstStyle/>
                    <a:p>
                      <a:r>
                        <a:rPr lang="en-US" sz="2400" dirty="0"/>
                        <a:t>Anemometer</a:t>
                      </a:r>
                    </a:p>
                    <a:p>
                      <a:endParaRPr lang="en-US" sz="2400" dirty="0"/>
                    </a:p>
                    <a:p>
                      <a:endParaRPr lang="en-US" sz="2400" dirty="0"/>
                    </a:p>
                    <a:p>
                      <a:endParaRPr lang="en-US" sz="2400" dirty="0"/>
                    </a:p>
                    <a:p>
                      <a:endParaRPr lang="en-US" sz="2400" dirty="0"/>
                    </a:p>
                  </a:txBody>
                  <a:tcPr/>
                </a:tc>
                <a:tc>
                  <a:txBody>
                    <a:bodyPr/>
                    <a:lstStyle/>
                    <a:p>
                      <a:r>
                        <a:rPr lang="en-US" sz="2400" dirty="0"/>
                        <a:t>Rain Guage</a:t>
                      </a:r>
                    </a:p>
                    <a:p>
                      <a:endParaRPr lang="en-US" sz="2400" dirty="0"/>
                    </a:p>
                  </a:txBody>
                  <a:tcPr/>
                </a:tc>
                <a:tc>
                  <a:txBody>
                    <a:bodyPr/>
                    <a:lstStyle/>
                    <a:p>
                      <a:r>
                        <a:rPr lang="en-US" sz="2400" dirty="0"/>
                        <a:t>Wind vane</a:t>
                      </a:r>
                    </a:p>
                    <a:p>
                      <a:endParaRPr lang="en-US" sz="2400" dirty="0"/>
                    </a:p>
                  </a:txBody>
                  <a:tcPr/>
                </a:tc>
                <a:extLst>
                  <a:ext uri="{0D108BD9-81ED-4DB2-BD59-A6C34878D82A}">
                    <a16:rowId xmlns:a16="http://schemas.microsoft.com/office/drawing/2014/main" val="3178203620"/>
                  </a:ext>
                </a:extLst>
              </a:tr>
              <a:tr h="2470497">
                <a:tc>
                  <a:txBody>
                    <a:bodyPr/>
                    <a:lstStyle/>
                    <a:p>
                      <a:r>
                        <a:rPr lang="en-US" sz="2400" dirty="0"/>
                        <a:t>Hygrometer</a:t>
                      </a:r>
                    </a:p>
                    <a:p>
                      <a:endParaRPr lang="en-US" sz="2400" dirty="0"/>
                    </a:p>
                    <a:p>
                      <a:endParaRPr lang="en-US" sz="2400" dirty="0"/>
                    </a:p>
                    <a:p>
                      <a:endParaRPr lang="en-US" sz="2400" dirty="0"/>
                    </a:p>
                    <a:p>
                      <a:endParaRPr lang="en-US" sz="2400" dirty="0"/>
                    </a:p>
                    <a:p>
                      <a:endParaRPr lang="en-US" sz="2400" dirty="0"/>
                    </a:p>
                  </a:txBody>
                  <a:tcPr/>
                </a:tc>
                <a:tc>
                  <a:txBody>
                    <a:bodyPr/>
                    <a:lstStyle/>
                    <a:p>
                      <a:r>
                        <a:rPr lang="en-US" sz="2400" dirty="0"/>
                        <a:t>Snow gauge</a:t>
                      </a:r>
                    </a:p>
                  </a:txBody>
                  <a:tcPr/>
                </a:tc>
                <a:tc>
                  <a:txBody>
                    <a:bodyPr/>
                    <a:lstStyle/>
                    <a:p>
                      <a:r>
                        <a:rPr lang="en-US" sz="2400" dirty="0"/>
                        <a:t>Historical data</a:t>
                      </a:r>
                    </a:p>
                  </a:txBody>
                  <a:tcPr/>
                </a:tc>
                <a:extLst>
                  <a:ext uri="{0D108BD9-81ED-4DB2-BD59-A6C34878D82A}">
                    <a16:rowId xmlns:a16="http://schemas.microsoft.com/office/drawing/2014/main" val="1621917025"/>
                  </a:ext>
                </a:extLst>
              </a:tr>
            </a:tbl>
          </a:graphicData>
        </a:graphic>
      </p:graphicFrame>
      <p:pic>
        <p:nvPicPr>
          <p:cNvPr id="3" name="Picture 24" descr="thermometer - Students | Britannica Kids | Homework Help">
            <a:extLst>
              <a:ext uri="{FF2B5EF4-FFF2-40B4-BE49-F238E27FC236}">
                <a16:creationId xmlns:a16="http://schemas.microsoft.com/office/drawing/2014/main" id="{C2507E51-8097-5572-9104-50424EF5F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8822" y="544168"/>
            <a:ext cx="604805" cy="14324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6" descr="How to Set a Barometer: 12 Steps (with ...">
            <a:extLst>
              <a:ext uri="{FF2B5EF4-FFF2-40B4-BE49-F238E27FC236}">
                <a16:creationId xmlns:a16="http://schemas.microsoft.com/office/drawing/2014/main" id="{A164B387-1DB3-5EE3-8746-9615704737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3654" y="811026"/>
            <a:ext cx="1504312" cy="11267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irport Orange And White Windsocks">
            <a:extLst>
              <a:ext uri="{FF2B5EF4-FFF2-40B4-BE49-F238E27FC236}">
                <a16:creationId xmlns:a16="http://schemas.microsoft.com/office/drawing/2014/main" id="{CC842FD4-C566-D2E5-05B6-9D5B494424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3184" y="771191"/>
            <a:ext cx="1884535" cy="11666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6" descr="Eisco Labs Small Anemometer">
            <a:extLst>
              <a:ext uri="{FF2B5EF4-FFF2-40B4-BE49-F238E27FC236}">
                <a16:creationId xmlns:a16="http://schemas.microsoft.com/office/drawing/2014/main" id="{CB96A398-C8C9-AEA9-3454-7D201F4150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9346" y="2711854"/>
            <a:ext cx="1244385" cy="12148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7&quot; Rain Gauge for Outdoor,Freeze Proof Rain Gauge Water Gauge for Rain Measure Gauge, Detachable Adjustable Height Rain Gauge with Stake,Easy to">
            <a:extLst>
              <a:ext uri="{FF2B5EF4-FFF2-40B4-BE49-F238E27FC236}">
                <a16:creationId xmlns:a16="http://schemas.microsoft.com/office/drawing/2014/main" id="{AB992BB1-DA44-6D52-7784-BDE90929CD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93654" y="2711854"/>
            <a:ext cx="1279877" cy="12798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6" descr="Weather Vane for Roof, All Steel Metal Construction Weathervane, Direction Wind Vane, for Garden, Home, Sheds, Fence Posts, Pergola">
            <a:extLst>
              <a:ext uri="{FF2B5EF4-FFF2-40B4-BE49-F238E27FC236}">
                <a16:creationId xmlns:a16="http://schemas.microsoft.com/office/drawing/2014/main" id="{2C09A7DB-3DC2-5E78-D342-120A6F5DE9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61829" y="2744365"/>
            <a:ext cx="1237216" cy="12148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4" descr="1,900+ Hygrometer Stock Illustrations, Royalty-Free Vector Graphics &amp; Clip  Art - iStock | Humidity, Barometer, Thermometer">
            <a:extLst>
              <a:ext uri="{FF2B5EF4-FFF2-40B4-BE49-F238E27FC236}">
                <a16:creationId xmlns:a16="http://schemas.microsoft.com/office/drawing/2014/main" id="{4090BFB7-7430-581D-CB23-760EFA5002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95321" y="4661963"/>
            <a:ext cx="1432434" cy="143243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0" descr="Snow Gauge Outdoor 40in, Heavy Duty Metal Snowfall Measuring Stick Device -  2mm More Thicker Iron Art">
            <a:extLst>
              <a:ext uri="{FF2B5EF4-FFF2-40B4-BE49-F238E27FC236}">
                <a16:creationId xmlns:a16="http://schemas.microsoft.com/office/drawing/2014/main" id="{8A881460-98A8-0BF6-418B-DF68A9E2868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24810" y="4590123"/>
            <a:ext cx="1673156" cy="16731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2" descr="Explore &amp; Visualize 200+ Years of Global Temperature | by Kapil Sreedharan  | Google Cloud - Community | Medium">
            <a:extLst>
              <a:ext uri="{FF2B5EF4-FFF2-40B4-BE49-F238E27FC236}">
                <a16:creationId xmlns:a16="http://schemas.microsoft.com/office/drawing/2014/main" id="{0435C287-9B04-9B74-EC62-D306F2EEC5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34885" y="4590123"/>
            <a:ext cx="2538130" cy="149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219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6F816D-6543-2751-0E5D-A1015DFC7B5B}"/>
              </a:ext>
            </a:extLst>
          </p:cNvPr>
          <p:cNvSpPr txBox="1"/>
          <p:nvPr/>
        </p:nvSpPr>
        <p:spPr>
          <a:xfrm>
            <a:off x="3379948" y="1881201"/>
            <a:ext cx="1186543" cy="369332"/>
          </a:xfrm>
          <a:prstGeom prst="rect">
            <a:avLst/>
          </a:prstGeom>
          <a:noFill/>
        </p:spPr>
        <p:txBody>
          <a:bodyPr wrap="none" rtlCol="0">
            <a:spAutoFit/>
          </a:bodyPr>
          <a:lstStyle/>
          <a:p>
            <a:r>
              <a:rPr lang="en-US" dirty="0"/>
              <a:t>Definition</a:t>
            </a:r>
          </a:p>
        </p:txBody>
      </p:sp>
      <p:sp>
        <p:nvSpPr>
          <p:cNvPr id="3" name="TextBox 2">
            <a:extLst>
              <a:ext uri="{FF2B5EF4-FFF2-40B4-BE49-F238E27FC236}">
                <a16:creationId xmlns:a16="http://schemas.microsoft.com/office/drawing/2014/main" id="{C5A3452C-6D0D-A270-BFB7-941908F72B67}"/>
              </a:ext>
            </a:extLst>
          </p:cNvPr>
          <p:cNvSpPr txBox="1"/>
          <p:nvPr/>
        </p:nvSpPr>
        <p:spPr>
          <a:xfrm>
            <a:off x="8229600" y="3059668"/>
            <a:ext cx="878767" cy="369332"/>
          </a:xfrm>
          <a:prstGeom prst="rect">
            <a:avLst/>
          </a:prstGeom>
          <a:noFill/>
        </p:spPr>
        <p:txBody>
          <a:bodyPr wrap="none" rtlCol="0">
            <a:spAutoFit/>
          </a:bodyPr>
          <a:lstStyle/>
          <a:p>
            <a:r>
              <a:rPr lang="en-US" dirty="0"/>
              <a:t>Picture</a:t>
            </a:r>
          </a:p>
        </p:txBody>
      </p:sp>
      <p:sp>
        <p:nvSpPr>
          <p:cNvPr id="4" name="TextBox 3">
            <a:extLst>
              <a:ext uri="{FF2B5EF4-FFF2-40B4-BE49-F238E27FC236}">
                <a16:creationId xmlns:a16="http://schemas.microsoft.com/office/drawing/2014/main" id="{C726581A-1E7A-506E-E8EA-BC1CEDD75AD8}"/>
              </a:ext>
            </a:extLst>
          </p:cNvPr>
          <p:cNvSpPr txBox="1"/>
          <p:nvPr/>
        </p:nvSpPr>
        <p:spPr>
          <a:xfrm>
            <a:off x="2269067" y="4792133"/>
            <a:ext cx="2221762" cy="369332"/>
          </a:xfrm>
          <a:prstGeom prst="rect">
            <a:avLst/>
          </a:prstGeom>
          <a:noFill/>
        </p:spPr>
        <p:txBody>
          <a:bodyPr wrap="none" rtlCol="0">
            <a:spAutoFit/>
          </a:bodyPr>
          <a:lstStyle/>
          <a:p>
            <a:r>
              <a:rPr lang="en-US" dirty="0"/>
              <a:t>Personal Connection</a:t>
            </a:r>
          </a:p>
        </p:txBody>
      </p:sp>
      <p:graphicFrame>
        <p:nvGraphicFramePr>
          <p:cNvPr id="6" name="Table 5">
            <a:extLst>
              <a:ext uri="{FF2B5EF4-FFF2-40B4-BE49-F238E27FC236}">
                <a16:creationId xmlns:a16="http://schemas.microsoft.com/office/drawing/2014/main" id="{E78DD722-0779-8448-3DE4-D708CC4536BD}"/>
              </a:ext>
            </a:extLst>
          </p:cNvPr>
          <p:cNvGraphicFramePr>
            <a:graphicFrameLocks noGrp="1"/>
          </p:cNvGraphicFramePr>
          <p:nvPr>
            <p:extLst>
              <p:ext uri="{D42A27DB-BD31-4B8C-83A1-F6EECF244321}">
                <p14:modId xmlns:p14="http://schemas.microsoft.com/office/powerpoint/2010/main" val="1827493654"/>
              </p:ext>
            </p:extLst>
          </p:nvPr>
        </p:nvGraphicFramePr>
        <p:xfrm>
          <a:off x="2032000" y="719665"/>
          <a:ext cx="8331200" cy="5410202"/>
        </p:xfrm>
        <a:graphic>
          <a:graphicData uri="http://schemas.openxmlformats.org/drawingml/2006/table">
            <a:tbl>
              <a:tblPr firstRow="1" bandRow="1">
                <a:tableStyleId>{5C22544A-7EE6-4342-B048-85BDC9FD1C3A}</a:tableStyleId>
              </a:tblPr>
              <a:tblGrid>
                <a:gridCol w="4165600">
                  <a:extLst>
                    <a:ext uri="{9D8B030D-6E8A-4147-A177-3AD203B41FA5}">
                      <a16:colId xmlns:a16="http://schemas.microsoft.com/office/drawing/2014/main" val="1801031102"/>
                    </a:ext>
                  </a:extLst>
                </a:gridCol>
                <a:gridCol w="4165600">
                  <a:extLst>
                    <a:ext uri="{9D8B030D-6E8A-4147-A177-3AD203B41FA5}">
                      <a16:colId xmlns:a16="http://schemas.microsoft.com/office/drawing/2014/main" val="1267968635"/>
                    </a:ext>
                  </a:extLst>
                </a:gridCol>
              </a:tblGrid>
              <a:tr h="2705101">
                <a:tc>
                  <a:txBody>
                    <a:bodyPr/>
                    <a:lstStyle/>
                    <a:p>
                      <a:r>
                        <a:rPr lang="en-US" sz="4000" dirty="0"/>
                        <a:t>Definition</a:t>
                      </a:r>
                    </a:p>
                  </a:txBody>
                  <a:tcPr/>
                </a:tc>
                <a:tc>
                  <a:txBody>
                    <a:bodyPr/>
                    <a:lstStyle/>
                    <a:p>
                      <a:r>
                        <a:rPr lang="en-US" sz="4000" dirty="0"/>
                        <a:t>Picture</a:t>
                      </a:r>
                    </a:p>
                  </a:txBody>
                  <a:tcPr/>
                </a:tc>
                <a:extLst>
                  <a:ext uri="{0D108BD9-81ED-4DB2-BD59-A6C34878D82A}">
                    <a16:rowId xmlns:a16="http://schemas.microsoft.com/office/drawing/2014/main" val="2412097466"/>
                  </a:ext>
                </a:extLst>
              </a:tr>
              <a:tr h="2705101">
                <a:tc>
                  <a:txBody>
                    <a:bodyPr/>
                    <a:lstStyle/>
                    <a:p>
                      <a:r>
                        <a:rPr lang="en-US" sz="4000" dirty="0"/>
                        <a:t>Personal Connection</a:t>
                      </a:r>
                    </a:p>
                  </a:txBody>
                  <a:tcPr/>
                </a:tc>
                <a:tc>
                  <a:txBody>
                    <a:bodyPr/>
                    <a:lstStyle/>
                    <a:p>
                      <a:r>
                        <a:rPr lang="en-US" sz="4000" dirty="0"/>
                        <a:t>Where you might see one</a:t>
                      </a:r>
                    </a:p>
                  </a:txBody>
                  <a:tcPr/>
                </a:tc>
                <a:extLst>
                  <a:ext uri="{0D108BD9-81ED-4DB2-BD59-A6C34878D82A}">
                    <a16:rowId xmlns:a16="http://schemas.microsoft.com/office/drawing/2014/main" val="1727238558"/>
                  </a:ext>
                </a:extLst>
              </a:tr>
            </a:tbl>
          </a:graphicData>
        </a:graphic>
      </p:graphicFrame>
    </p:spTree>
    <p:extLst>
      <p:ext uri="{BB962C8B-B14F-4D97-AF65-F5344CB8AC3E}">
        <p14:creationId xmlns:p14="http://schemas.microsoft.com/office/powerpoint/2010/main" val="257823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27" name="Straight Connector 26">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hand holding four-leaf clover">
            <a:extLst>
              <a:ext uri="{FF2B5EF4-FFF2-40B4-BE49-F238E27FC236}">
                <a16:creationId xmlns:a16="http://schemas.microsoft.com/office/drawing/2014/main" id="{E0FDFCD8-13F5-84A4-BC53-7B26FCF1B7BD}"/>
              </a:ext>
            </a:extLst>
          </p:cNvPr>
          <p:cNvPicPr>
            <a:picLocks noChangeAspect="1"/>
          </p:cNvPicPr>
          <p:nvPr/>
        </p:nvPicPr>
        <p:blipFill>
          <a:blip r:embed="rId2"/>
          <a:srcRect l="9091" t="23391"/>
          <a:stretch>
            <a:fillRect/>
          </a:stretch>
        </p:blipFill>
        <p:spPr>
          <a:xfrm>
            <a:off x="20" y="10"/>
            <a:ext cx="12191980" cy="6857990"/>
          </a:xfrm>
          <a:prstGeom prst="rect">
            <a:avLst/>
          </a:prstGeom>
        </p:spPr>
      </p:pic>
      <p:sp>
        <p:nvSpPr>
          <p:cNvPr id="29" name="Rectangle 28">
            <a:extLst>
              <a:ext uri="{FF2B5EF4-FFF2-40B4-BE49-F238E27FC236}">
                <a16:creationId xmlns:a16="http://schemas.microsoft.com/office/drawing/2014/main" id="{EFBAAD93-7DE6-47D1-3609-446AE138A2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507179"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extBox 1">
            <a:extLst>
              <a:ext uri="{FF2B5EF4-FFF2-40B4-BE49-F238E27FC236}">
                <a16:creationId xmlns:a16="http://schemas.microsoft.com/office/drawing/2014/main" id="{41D0CE58-269A-0C4F-D9C0-CD24D8DAA656}"/>
              </a:ext>
            </a:extLst>
          </p:cNvPr>
          <p:cNvSpPr txBox="1"/>
          <p:nvPr/>
        </p:nvSpPr>
        <p:spPr>
          <a:xfrm>
            <a:off x="7145736" y="908651"/>
            <a:ext cx="4754880" cy="4171779"/>
          </a:xfrm>
          <a:prstGeom prst="rect">
            <a:avLst/>
          </a:prstGeom>
        </p:spPr>
        <p:txBody>
          <a:bodyPr vert="horz" lIns="91440" tIns="45720" rIns="91440" bIns="45720" rtlCol="0" anchor="t">
            <a:normAutofit/>
          </a:bodyPr>
          <a:lstStyle/>
          <a:p>
            <a:pPr>
              <a:spcBef>
                <a:spcPct val="0"/>
              </a:spcBef>
              <a:spcAft>
                <a:spcPts val="600"/>
              </a:spcAft>
            </a:pPr>
            <a:r>
              <a:rPr lang="en-US" sz="6000" cap="all" spc="30">
                <a:latin typeface="+mj-lt"/>
                <a:ea typeface="+mj-ea"/>
                <a:cs typeface="+mj-cs"/>
              </a:rPr>
              <a:t>Have a great year and career!</a:t>
            </a:r>
          </a:p>
        </p:txBody>
      </p:sp>
      <p:cxnSp>
        <p:nvCxnSpPr>
          <p:cNvPr id="31" name="Straight Connector 30">
            <a:extLst>
              <a:ext uri="{FF2B5EF4-FFF2-40B4-BE49-F238E27FC236}">
                <a16:creationId xmlns:a16="http://schemas.microsoft.com/office/drawing/2014/main" id="{90236859-7780-1451-40B8-74A77E2715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62326" y="727509"/>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38515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3715</TotalTime>
  <Words>681</Words>
  <Application>Microsoft Macintosh PowerPoint</Application>
  <PresentationFormat>Widescreen</PresentationFormat>
  <Paragraphs>163</Paragraphs>
  <Slides>18</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Aptos</vt:lpstr>
      <vt:lpstr>Arial</vt:lpstr>
      <vt:lpstr>Calibri</vt:lpstr>
      <vt:lpstr>Calisto MT</vt:lpstr>
      <vt:lpstr>Dreaming Outloud Pro</vt:lpstr>
      <vt:lpstr>Neue Haas Grotesk Text Pro</vt:lpstr>
      <vt:lpstr>Peace Sans</vt:lpstr>
      <vt:lpstr>Univers Condensed</vt:lpstr>
      <vt:lpstr>Wingdings</vt:lpstr>
      <vt:lpstr>ChronicleVTI</vt:lpstr>
      <vt:lpstr>Engaging vocabulary lessons across content</vt:lpstr>
      <vt:lpstr>UFO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LaFleur</dc:creator>
  <cp:lastModifiedBy>Bayona, Ivonne R</cp:lastModifiedBy>
  <cp:revision>2</cp:revision>
  <dcterms:created xsi:type="dcterms:W3CDTF">2025-09-13T20:07:23Z</dcterms:created>
  <dcterms:modified xsi:type="dcterms:W3CDTF">2025-09-29T13:45:19Z</dcterms:modified>
</cp:coreProperties>
</file>