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1017" r:id="rId3"/>
    <p:sldId id="1015" r:id="rId4"/>
    <p:sldId id="257" r:id="rId5"/>
    <p:sldId id="269" r:id="rId6"/>
    <p:sldId id="270" r:id="rId7"/>
    <p:sldId id="265" r:id="rId8"/>
    <p:sldId id="494" r:id="rId9"/>
    <p:sldId id="493" r:id="rId10"/>
    <p:sldId id="996" r:id="rId11"/>
    <p:sldId id="495" r:id="rId12"/>
    <p:sldId id="1018" r:id="rId13"/>
    <p:sldId id="997" r:id="rId14"/>
    <p:sldId id="999" r:id="rId15"/>
    <p:sldId id="1000" r:id="rId16"/>
    <p:sldId id="1019" r:id="rId17"/>
    <p:sldId id="1014" r:id="rId18"/>
    <p:sldId id="1020" r:id="rId19"/>
    <p:sldId id="1001" r:id="rId20"/>
    <p:sldId id="101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05"/>
    <p:restoredTop sz="86929"/>
  </p:normalViewPr>
  <p:slideViewPr>
    <p:cSldViewPr snapToGrid="0">
      <p:cViewPr varScale="1">
        <p:scale>
          <a:sx n="105" d="100"/>
          <a:sy n="105" d="100"/>
        </p:scale>
        <p:origin x="3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D66C39-B513-4748-99CE-089B1F23721F}" type="datetimeFigureOut">
              <a:rPr lang="en-US" smtClean="0"/>
              <a:t>2/19/26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BC1C2-397B-864C-B897-A88064620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956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Name, job, BTC, sharing BTC outside math. </a:t>
            </a:r>
          </a:p>
          <a:p>
            <a:r>
              <a:rPr lang="en-US" dirty="0"/>
              <a:t>6 activities in 60- </a:t>
            </a:r>
          </a:p>
          <a:p>
            <a:r>
              <a:rPr lang="en-US" dirty="0"/>
              <a:t>First one is quick. At your boards: version of WODB, UFO – words… introduce selves, write each others names, Sweet or Spicy?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ABC1C2-397B-864C-B897-A8806462005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164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curricular task, get us connected and thinking and chance to practice sharing the marker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ABC1C2-397B-864C-B897-A8806462005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84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found? Divergent thinking ! All answers correct today) </a:t>
            </a:r>
          </a:p>
          <a:p>
            <a:r>
              <a:rPr lang="en-US" dirty="0"/>
              <a:t>Almost = alphabetical letter order</a:t>
            </a:r>
          </a:p>
          <a:p>
            <a:r>
              <a:rPr lang="en-US" dirty="0"/>
              <a:t>Level = </a:t>
            </a:r>
            <a:r>
              <a:rPr lang="en-US" dirty="0" err="1"/>
              <a:t>Pallindrome</a:t>
            </a:r>
            <a:endParaRPr lang="en-US" dirty="0"/>
          </a:p>
          <a:p>
            <a:r>
              <a:rPr lang="en-US" dirty="0"/>
              <a:t>Rhythm = no standard vowels (sometimes y)</a:t>
            </a:r>
          </a:p>
          <a:p>
            <a:r>
              <a:rPr lang="en-US" dirty="0"/>
              <a:t>Strength = one syllable. </a:t>
            </a:r>
          </a:p>
          <a:p>
            <a:endParaRPr lang="en-US" dirty="0"/>
          </a:p>
          <a:p>
            <a:r>
              <a:rPr lang="en-US" dirty="0"/>
              <a:t>Hard – no context - CURRICULUM WORDS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ABC1C2-397B-864C-B897-A8806462005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281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Random groups of 3 at boards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7264A9-0F61-491B-906B-C03C0EC07475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655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Grade five science curriculum. Always right from curriculum . BEFORE Starting Unit.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ABC1C2-397B-864C-B897-A8806462005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522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Grade two, heritage, civilization.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ABC1C2-397B-864C-B897-A8806462005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713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F0ADE-CDAA-2953-FD33-74E0C4267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B6C49B-6A3F-8714-ADB7-E2F44E5265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71AD0A-FA41-4BCE-F7B5-A5FBD229E3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Random groups of 3 at boards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50EB73-CF97-F0AB-8983-B5EFD0D1CF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7264A9-0F61-491B-906B-C03C0EC07475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29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FC4C1-CD90-A541-AC93-8052C986895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453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A8E0D-F266-8679-513C-5B0A50B3F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A97D25-1905-783E-FD0E-2240EA3173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FB4FEB-BADD-CCA2-C8EC-21B0AEA93F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0D8CD0-40A8-6775-4C52-AE6F1987A8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FC4C1-CD90-A541-AC93-8052C986895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184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Word study. Research = bang for buck! K-8…</a:t>
            </a:r>
          </a:p>
          <a:p>
            <a:r>
              <a:rPr lang="en-US" dirty="0"/>
              <a:t>Words their way. Success! </a:t>
            </a:r>
          </a:p>
          <a:p>
            <a:r>
              <a:rPr lang="en-US" dirty="0"/>
              <a:t>Sort the words, </a:t>
            </a:r>
            <a:r>
              <a:rPr lang="en-US" dirty="0" err="1"/>
              <a:t>kinda</a:t>
            </a:r>
            <a:r>
              <a:rPr lang="en-US" dirty="0"/>
              <a:t> boring. </a:t>
            </a:r>
          </a:p>
          <a:p>
            <a:endParaRPr lang="en-US" dirty="0"/>
          </a:p>
          <a:p>
            <a:r>
              <a:rPr lang="en-US" dirty="0"/>
              <a:t>2 GAMES!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ABC1C2-397B-864C-B897-A8806462005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837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sound? No – weigh, sleigh, reign.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ABC1C2-397B-864C-B897-A8806462005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24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Spelling BEE - another NYT game.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ABC1C2-397B-864C-B897-A8806462005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2534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ABC1C2-397B-864C-B897-A8806462005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4140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ABC1C2-397B-864C-B897-A8806462005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792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77E67-972B-EFD4-BACC-B921DA2BE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80B7C0-4424-EED8-4C74-BDA353BBE2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718F4-9453-D7AD-0F6F-C261B833C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62338-2600-7640-96F6-7166C2273BC4}" type="datetimeFigureOut">
              <a:rPr lang="en-US" smtClean="0"/>
              <a:t>2/19/26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6AAD2-EAE3-95E1-5B4E-8AF50230B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EB4207-4EFA-9933-9B10-B52FE88FC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87AC8-911F-854B-A24E-91FE16237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642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7C7A5-219A-B9F8-DEE8-963C794E9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E2F75-D71F-9D3F-7FED-BA837A24D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18188-081B-1B7C-DF01-3721224DE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62338-2600-7640-96F6-7166C2273BC4}" type="datetimeFigureOut">
              <a:rPr lang="en-US" smtClean="0"/>
              <a:t>2/19/26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8D956-D33A-FD5E-BA9A-FD0A4F2AB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A9AC1-BB5E-1956-1CA1-C8C2610E5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87AC8-911F-854B-A24E-91FE16237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277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E421C-2C9B-54C8-9446-0C422E056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7348D-AF37-81C3-41C7-F8C7B5A84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FA4A23-472E-BB28-0B1D-817668995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62338-2600-7640-96F6-7166C2273BC4}" type="datetimeFigureOut">
              <a:rPr lang="en-US" smtClean="0"/>
              <a:t>2/19/26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BBF0B-F453-EA66-7F66-C4B551A12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A27DC-FE69-B292-D617-A8D0A0DA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87AC8-911F-854B-A24E-91FE16237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036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5B3BB-471D-3114-2B0B-FBBA344BF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5467C-2179-0D66-B5C2-F37858D84D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DB6266-A7A4-5C98-C8E5-6F626F443A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686150-6735-B92C-3126-A74D1CE9F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62338-2600-7640-96F6-7166C2273BC4}" type="datetimeFigureOut">
              <a:rPr lang="en-US" smtClean="0"/>
              <a:t>2/19/26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58D85E-7370-D5B1-D43E-252018487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A9F004-A031-3666-C584-25B50498E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87AC8-911F-854B-A24E-91FE16237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97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9F581-BC7C-7080-AE01-BA4572018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097C9-9122-A020-C2DB-4F37CB58A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1E3B8C-5167-4075-A339-DBEC1712AA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007E0-CC79-CEE5-2047-6400EE9CCB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26E57E-DF8A-6973-86EA-F3E0BBEE23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3D9E47-2C79-D6B5-E9B1-25818BF21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62338-2600-7640-96F6-7166C2273BC4}" type="datetimeFigureOut">
              <a:rPr lang="en-US" smtClean="0"/>
              <a:t>2/19/26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ECBB74-3DF1-DE57-DD88-5C3FF2608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6EF8BE-9EF3-A94B-2A1C-FA09A3B77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87AC8-911F-854B-A24E-91FE16237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681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D4AC5-1C75-6525-BC2A-5FD7765CA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D7AA1F-7AFA-C3D2-7627-42809A77D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62338-2600-7640-96F6-7166C2273BC4}" type="datetimeFigureOut">
              <a:rPr lang="en-US" smtClean="0"/>
              <a:t>2/19/26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16D4AB-BF62-97B9-4334-0AEFBF73C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CEE9C1-54B2-514A-1CE3-820EE89AC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87AC8-911F-854B-A24E-91FE16237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743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078D5E-E3D0-CDB0-93B1-24084E088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62338-2600-7640-96F6-7166C2273BC4}" type="datetimeFigureOut">
              <a:rPr lang="en-US" smtClean="0"/>
              <a:t>2/19/26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A7F993-B3D9-C89A-F37B-422DFBE6A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53A50-E980-5549-E194-363E331B7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87AC8-911F-854B-A24E-91FE16237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839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AB590-18B4-8019-3839-1D5B518FA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D2A29-6CAE-C353-01D2-13D334D15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F5D70E-16A4-BEF3-67A2-020EC0341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EF3529-5DAA-D549-67A0-9346F2900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62338-2600-7640-96F6-7166C2273BC4}" type="datetimeFigureOut">
              <a:rPr lang="en-US" smtClean="0"/>
              <a:t>2/19/26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7FACD3-8E21-6DB5-D43E-18E4555DC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DA6C3-B538-0E89-2A81-AC78A38C2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87AC8-911F-854B-A24E-91FE16237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510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6AA52-6CF4-2BB6-F1BD-46BD2B2D5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30E56F-808A-5BD3-EA97-9E0406E74A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3C321-3A20-0CAB-D48D-943BC75336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A514A7-8D4C-187D-AAA3-17D23BBEA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62338-2600-7640-96F6-7166C2273BC4}" type="datetimeFigureOut">
              <a:rPr lang="en-US" smtClean="0"/>
              <a:t>2/19/26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FCFDF9-975F-5F45-ABDD-6CA0A33F9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FE0B07-0364-1849-C97F-BF0611DC1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87AC8-911F-854B-A24E-91FE16237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6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74AF6-FE5C-0D37-7D85-6DA890F09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2E9060-624F-60EA-32ED-A544657E48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2C0CBD-3E36-FA1D-ABFA-A8571DF96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62338-2600-7640-96F6-7166C2273BC4}" type="datetimeFigureOut">
              <a:rPr lang="en-US" smtClean="0"/>
              <a:t>2/19/26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D164C-AF8E-FA2F-CBE7-4DAB6D180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13865-D9F1-8444-418D-4A761B318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87AC8-911F-854B-A24E-91FE16237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666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AFDCBC-BE91-4FBA-4EAE-FBC7427A19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3356A6-E75B-5F5A-E014-411D07101A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8FD29-DD5E-E5CD-66F5-DD0A7795D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62338-2600-7640-96F6-7166C2273BC4}" type="datetimeFigureOut">
              <a:rPr lang="en-US" smtClean="0"/>
              <a:t>2/19/26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219EA-6E16-4EC1-0032-F1B74EDB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F90E3-FA28-E6D3-1224-2715AB9B0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87AC8-911F-854B-A24E-91FE16237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694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D4301B-9AEE-6643-A092-999E8E29E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CF6B17-35A3-8D31-A7EE-D24B2C9E8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534AD-60F2-C3A2-B601-CC7D7EF684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A62338-2600-7640-96F6-7166C2273BC4}" type="datetimeFigureOut">
              <a:rPr lang="en-US" smtClean="0"/>
              <a:t>2/19/26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8600E-5AC8-77EC-A04F-D658E7D3C3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E5A55-8A75-4233-E06C-684BB329C7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487AC8-911F-854B-A24E-91FE16237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91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18" Type="http://schemas.openxmlformats.org/officeDocument/2006/relationships/image" Target="../media/image2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png"/><Relationship Id="rId17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5" Type="http://schemas.openxmlformats.org/officeDocument/2006/relationships/image" Target="../media/image2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Relationship Id="rId1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037BA-8A04-BA33-976C-3A38C764EA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Non-Curricular Tasks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FD4239-0423-1521-BD6F-5212123F5D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BTC + Vocabulary </a:t>
            </a:r>
          </a:p>
        </p:txBody>
      </p:sp>
    </p:spTree>
    <p:extLst>
      <p:ext uri="{BB962C8B-B14F-4D97-AF65-F5344CB8AC3E}">
        <p14:creationId xmlns:p14="http://schemas.microsoft.com/office/powerpoint/2010/main" val="3062151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7" name="Rectangle 3096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6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8" name="Rectangle 3097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8" name="Picture 6" descr="Mathematics Tasks for the Thinking ...">
            <a:extLst>
              <a:ext uri="{FF2B5EF4-FFF2-40B4-BE49-F238E27FC236}">
                <a16:creationId xmlns:a16="http://schemas.microsoft.com/office/drawing/2014/main" id="{3DC55D7A-3096-C57C-2076-60B46EB80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5794" y="643467"/>
            <a:ext cx="2475653" cy="247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9" name="Rectangle 3098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2" name="Picture 10" descr="Building Thinking Classrooms in ...">
            <a:extLst>
              <a:ext uri="{FF2B5EF4-FFF2-40B4-BE49-F238E27FC236}">
                <a16:creationId xmlns:a16="http://schemas.microsoft.com/office/drawing/2014/main" id="{8AA8BE0B-8542-B1F4-9C04-0A4D51FAA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205" y="3748194"/>
            <a:ext cx="2471631" cy="247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0" name="Rectangle 3099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Building Thinking Classrooms in ...">
            <a:extLst>
              <a:ext uri="{FF2B5EF4-FFF2-40B4-BE49-F238E27FC236}">
                <a16:creationId xmlns:a16="http://schemas.microsoft.com/office/drawing/2014/main" id="{1479EE1F-7439-89AD-46E7-B4D1488B0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1676" y="1117471"/>
            <a:ext cx="3252903" cy="4637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1" name="Rectangle 3100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524" y="487090"/>
            <a:ext cx="3588174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0" name="Picture 8" descr="Books | Building Thinking Classrooms">
            <a:extLst>
              <a:ext uri="{FF2B5EF4-FFF2-40B4-BE49-F238E27FC236}">
                <a16:creationId xmlns:a16="http://schemas.microsoft.com/office/drawing/2014/main" id="{E4D056F0-224B-F641-3EAD-652FD5BD4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3518" y="1167558"/>
            <a:ext cx="3252903" cy="4536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86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Rectangle 1042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 up of a sign&#10;&#10;AI-generated content may be incorrect.">
            <a:extLst>
              <a:ext uri="{FF2B5EF4-FFF2-40B4-BE49-F238E27FC236}">
                <a16:creationId xmlns:a16="http://schemas.microsoft.com/office/drawing/2014/main" id="{28F1A3DE-4A05-7D15-D552-8619604357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95" r="1010" b="2"/>
          <a:stretch>
            <a:fillRect/>
          </a:stretch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1028" name="Picture 4" descr="upper left: 9.&lt;br /&gt;&#10;upper right: 16.&lt;br /&gt;&#10;lower left: 25.&lt;br /&gt;&#10;lower right: 43.">
            <a:extLst>
              <a:ext uri="{FF2B5EF4-FFF2-40B4-BE49-F238E27FC236}">
                <a16:creationId xmlns:a16="http://schemas.microsoft.com/office/drawing/2014/main" id="{B21E447F-F3C6-6BC3-7E18-D1F607CCE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0" r="2" b="2"/>
          <a:stretch>
            <a:fillRect/>
          </a:stretch>
        </p:blipFill>
        <p:spPr bwMode="auto">
          <a:xfrm>
            <a:off x="6176432" y="643467"/>
            <a:ext cx="5372100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74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drawing of a ufo&#10;&#10;AI-generated content may be incorrect.">
            <a:extLst>
              <a:ext uri="{FF2B5EF4-FFF2-40B4-BE49-F238E27FC236}">
                <a16:creationId xmlns:a16="http://schemas.microsoft.com/office/drawing/2014/main" id="{80F0A4A6-180E-52A0-3BBA-67D42D3B5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8362" y="644593"/>
            <a:ext cx="7187262" cy="57862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8444FD-B1EE-92BD-C5EB-20878C5F10D4}"/>
              </a:ext>
            </a:extLst>
          </p:cNvPr>
          <p:cNvSpPr txBox="1"/>
          <p:nvPr/>
        </p:nvSpPr>
        <p:spPr>
          <a:xfrm>
            <a:off x="247965" y="917062"/>
            <a:ext cx="410452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0" dirty="0"/>
              <a:t>Almost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22D68A-9244-3BAD-F5F7-F8E89CAF32EB}"/>
              </a:ext>
            </a:extLst>
          </p:cNvPr>
          <p:cNvSpPr txBox="1"/>
          <p:nvPr/>
        </p:nvSpPr>
        <p:spPr>
          <a:xfrm>
            <a:off x="8444115" y="908572"/>
            <a:ext cx="307866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0" dirty="0"/>
              <a:t>Level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003821-8A6C-A645-47B8-FB8735BAAB07}"/>
              </a:ext>
            </a:extLst>
          </p:cNvPr>
          <p:cNvSpPr txBox="1"/>
          <p:nvPr/>
        </p:nvSpPr>
        <p:spPr>
          <a:xfrm>
            <a:off x="77630" y="4902168"/>
            <a:ext cx="446468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0" dirty="0"/>
              <a:t>Rhythm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7857B3-7232-D671-CA03-38045F7DE62B}"/>
              </a:ext>
            </a:extLst>
          </p:cNvPr>
          <p:cNvSpPr txBox="1"/>
          <p:nvPr/>
        </p:nvSpPr>
        <p:spPr>
          <a:xfrm>
            <a:off x="7270192" y="4902168"/>
            <a:ext cx="486396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0" dirty="0"/>
              <a:t>Strength</a:t>
            </a:r>
          </a:p>
        </p:txBody>
      </p:sp>
    </p:spTree>
    <p:extLst>
      <p:ext uri="{BB962C8B-B14F-4D97-AF65-F5344CB8AC3E}">
        <p14:creationId xmlns:p14="http://schemas.microsoft.com/office/powerpoint/2010/main" val="273162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40207" y="2228316"/>
            <a:ext cx="7184989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40"/>
              </a:lnSpc>
            </a:pPr>
            <a:r>
              <a:rPr lang="en-US" sz="6400">
                <a:solidFill>
                  <a:srgbClr val="0D6EA2"/>
                </a:solidFill>
                <a:latin typeface="Peace Sans"/>
              </a:rPr>
              <a:t>Connections</a:t>
            </a:r>
          </a:p>
        </p:txBody>
      </p:sp>
      <p:pic>
        <p:nvPicPr>
          <p:cNvPr id="3" name="Picture 2" descr="Connections: Group words - Apps on ...">
            <a:extLst>
              <a:ext uri="{FF2B5EF4-FFF2-40B4-BE49-F238E27FC236}">
                <a16:creationId xmlns:a16="http://schemas.microsoft.com/office/drawing/2014/main" id="{84DCB8BA-A5D6-41FB-192C-C17C0F63B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6001" y="2228754"/>
            <a:ext cx="4205431" cy="417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72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A screenshot of a game&#10;&#10;AI-generated content may be incorrect.">
            <a:extLst>
              <a:ext uri="{FF2B5EF4-FFF2-40B4-BE49-F238E27FC236}">
                <a16:creationId xmlns:a16="http://schemas.microsoft.com/office/drawing/2014/main" id="{9E5E26B0-0C1E-CBD7-8EF6-FFB93E141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682" y="160393"/>
            <a:ext cx="10616636" cy="653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601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21CF787-B2D0-6CFB-5397-8D06F88F4D60}"/>
              </a:ext>
            </a:extLst>
          </p:cNvPr>
          <p:cNvGraphicFramePr>
            <a:graphicFrameLocks noGrp="1"/>
          </p:cNvGraphicFramePr>
          <p:nvPr/>
        </p:nvGraphicFramePr>
        <p:xfrm>
          <a:off x="99151" y="209320"/>
          <a:ext cx="11975336" cy="6264513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922697">
                  <a:extLst>
                    <a:ext uri="{9D8B030D-6E8A-4147-A177-3AD203B41FA5}">
                      <a16:colId xmlns:a16="http://schemas.microsoft.com/office/drawing/2014/main" val="578452558"/>
                    </a:ext>
                  </a:extLst>
                </a:gridCol>
                <a:gridCol w="3064971">
                  <a:extLst>
                    <a:ext uri="{9D8B030D-6E8A-4147-A177-3AD203B41FA5}">
                      <a16:colId xmlns:a16="http://schemas.microsoft.com/office/drawing/2014/main" val="3953235042"/>
                    </a:ext>
                  </a:extLst>
                </a:gridCol>
                <a:gridCol w="3044645">
                  <a:extLst>
                    <a:ext uri="{9D8B030D-6E8A-4147-A177-3AD203B41FA5}">
                      <a16:colId xmlns:a16="http://schemas.microsoft.com/office/drawing/2014/main" val="2905153495"/>
                    </a:ext>
                  </a:extLst>
                </a:gridCol>
                <a:gridCol w="2943023">
                  <a:extLst>
                    <a:ext uri="{9D8B030D-6E8A-4147-A177-3AD203B41FA5}">
                      <a16:colId xmlns:a16="http://schemas.microsoft.com/office/drawing/2014/main" val="1747354083"/>
                    </a:ext>
                  </a:extLst>
                </a:gridCol>
              </a:tblGrid>
              <a:tr h="1483131">
                <a:tc>
                  <a:txBody>
                    <a:bodyPr/>
                    <a:lstStyle/>
                    <a:p>
                      <a:r>
                        <a:rPr lang="en-CA" sz="2000" b="1" dirty="0"/>
                        <a:t>Windsocks</a:t>
                      </a:r>
                    </a:p>
                    <a:p>
                      <a:endParaRPr lang="en-CA" sz="2000" b="1" dirty="0"/>
                    </a:p>
                    <a:p>
                      <a:endParaRPr lang="en-CA" sz="2000" b="1" dirty="0"/>
                    </a:p>
                    <a:p>
                      <a:endParaRPr lang="en-CA" sz="2000" dirty="0"/>
                    </a:p>
                  </a:txBody>
                  <a:tcPr marL="142468" marR="142468" marT="71234" marB="71234" anchor="ctr"/>
                </a:tc>
                <a:tc>
                  <a:txBody>
                    <a:bodyPr/>
                    <a:lstStyle/>
                    <a:p>
                      <a:r>
                        <a:rPr lang="en-CA" sz="2000" b="1"/>
                        <a:t>Drought</a:t>
                      </a:r>
                      <a:endParaRPr lang="en-CA" sz="2000"/>
                    </a:p>
                  </a:txBody>
                  <a:tcPr marL="142468" marR="142468" marT="71234" marB="71234" anchor="ctr"/>
                </a:tc>
                <a:tc>
                  <a:txBody>
                    <a:bodyPr/>
                    <a:lstStyle/>
                    <a:p>
                      <a:r>
                        <a:rPr lang="en-CA" sz="2000" b="1" dirty="0"/>
                        <a:t>Satellite</a:t>
                      </a:r>
                    </a:p>
                    <a:p>
                      <a:r>
                        <a:rPr lang="en-CA" sz="2000" b="1" dirty="0"/>
                        <a:t> Imaging</a:t>
                      </a:r>
                      <a:endParaRPr lang="en-CA" sz="2000" dirty="0"/>
                    </a:p>
                  </a:txBody>
                  <a:tcPr marL="142468" marR="142468" marT="71234" marB="71234" anchor="ctr"/>
                </a:tc>
                <a:tc>
                  <a:txBody>
                    <a:bodyPr/>
                    <a:lstStyle/>
                    <a:p>
                      <a:r>
                        <a:rPr lang="en-CA" sz="2000" b="1" dirty="0"/>
                        <a:t>Rain</a:t>
                      </a:r>
                    </a:p>
                    <a:p>
                      <a:r>
                        <a:rPr lang="en-CA" sz="2000" b="1" dirty="0"/>
                        <a:t>Gauge</a:t>
                      </a:r>
                      <a:endParaRPr lang="en-CA" sz="2000" dirty="0"/>
                    </a:p>
                  </a:txBody>
                  <a:tcPr marL="142468" marR="142468" marT="71234" marB="71234" anchor="ctr"/>
                </a:tc>
                <a:extLst>
                  <a:ext uri="{0D108BD9-81ED-4DB2-BD59-A6C34878D82A}">
                    <a16:rowId xmlns:a16="http://schemas.microsoft.com/office/drawing/2014/main" val="4208296381"/>
                  </a:ext>
                </a:extLst>
              </a:tr>
              <a:tr h="1483131">
                <a:tc>
                  <a:txBody>
                    <a:bodyPr/>
                    <a:lstStyle/>
                    <a:p>
                      <a:r>
                        <a:rPr lang="en-CA" sz="2000" b="1" dirty="0"/>
                        <a:t>Computer </a:t>
                      </a:r>
                    </a:p>
                    <a:p>
                      <a:r>
                        <a:rPr lang="en-CA" sz="2000" b="1" dirty="0"/>
                        <a:t>Modelling</a:t>
                      </a:r>
                    </a:p>
                    <a:p>
                      <a:endParaRPr lang="en-CA" sz="2000" b="1" dirty="0"/>
                    </a:p>
                    <a:p>
                      <a:endParaRPr lang="en-CA" sz="2000" dirty="0"/>
                    </a:p>
                  </a:txBody>
                  <a:tcPr marL="142468" marR="142468" marT="71234" marB="71234" anchor="ctr"/>
                </a:tc>
                <a:tc>
                  <a:txBody>
                    <a:bodyPr/>
                    <a:lstStyle/>
                    <a:p>
                      <a:r>
                        <a:rPr lang="en-CA" sz="2000" b="1"/>
                        <a:t>Fires</a:t>
                      </a:r>
                      <a:endParaRPr lang="en-CA" sz="2000"/>
                    </a:p>
                  </a:txBody>
                  <a:tcPr marL="142468" marR="142468" marT="71234" marB="71234" anchor="ctr"/>
                </a:tc>
                <a:tc>
                  <a:txBody>
                    <a:bodyPr/>
                    <a:lstStyle/>
                    <a:p>
                      <a:r>
                        <a:rPr lang="en-CA" sz="2000" b="1" dirty="0"/>
                        <a:t>Barometers</a:t>
                      </a:r>
                      <a:endParaRPr lang="en-CA" sz="2000" dirty="0"/>
                    </a:p>
                  </a:txBody>
                  <a:tcPr marL="142468" marR="142468" marT="71234" marB="71234" anchor="ctr"/>
                </a:tc>
                <a:tc>
                  <a:txBody>
                    <a:bodyPr/>
                    <a:lstStyle/>
                    <a:p>
                      <a:r>
                        <a:rPr lang="en-CA" sz="2000" b="1"/>
                        <a:t>Windstorms</a:t>
                      </a:r>
                      <a:endParaRPr lang="en-CA" sz="2000"/>
                    </a:p>
                  </a:txBody>
                  <a:tcPr marL="142468" marR="142468" marT="71234" marB="71234" anchor="ctr"/>
                </a:tc>
                <a:extLst>
                  <a:ext uri="{0D108BD9-81ED-4DB2-BD59-A6C34878D82A}">
                    <a16:rowId xmlns:a16="http://schemas.microsoft.com/office/drawing/2014/main" val="3424418937"/>
                  </a:ext>
                </a:extLst>
              </a:tr>
              <a:tr h="1483131">
                <a:tc>
                  <a:txBody>
                    <a:bodyPr/>
                    <a:lstStyle/>
                    <a:p>
                      <a:r>
                        <a:rPr lang="en-CA" sz="2000" b="1" dirty="0"/>
                        <a:t>Snow </a:t>
                      </a:r>
                    </a:p>
                    <a:p>
                      <a:r>
                        <a:rPr lang="en-CA" sz="2000" b="1" dirty="0"/>
                        <a:t>Gauges</a:t>
                      </a:r>
                    </a:p>
                    <a:p>
                      <a:endParaRPr lang="en-CA" sz="2000" b="1" dirty="0"/>
                    </a:p>
                    <a:p>
                      <a:endParaRPr lang="en-CA" sz="2000" dirty="0"/>
                    </a:p>
                  </a:txBody>
                  <a:tcPr marL="142468" marR="142468" marT="71234" marB="71234" anchor="ctr"/>
                </a:tc>
                <a:tc>
                  <a:txBody>
                    <a:bodyPr/>
                    <a:lstStyle/>
                    <a:p>
                      <a:r>
                        <a:rPr lang="en-CA" sz="2000" b="1" dirty="0"/>
                        <a:t>Historical </a:t>
                      </a:r>
                    </a:p>
                    <a:p>
                      <a:r>
                        <a:rPr lang="en-CA" sz="2000" b="1" dirty="0"/>
                        <a:t>Data</a:t>
                      </a:r>
                      <a:endParaRPr lang="en-CA" sz="2000" dirty="0"/>
                    </a:p>
                  </a:txBody>
                  <a:tcPr marL="142468" marR="142468" marT="71234" marB="71234" anchor="ctr"/>
                </a:tc>
                <a:tc>
                  <a:txBody>
                    <a:bodyPr/>
                    <a:lstStyle/>
                    <a:p>
                      <a:r>
                        <a:rPr lang="en-CA" sz="2000" b="1" dirty="0"/>
                        <a:t>Thermometers</a:t>
                      </a:r>
                      <a:endParaRPr lang="en-CA" sz="2000" dirty="0"/>
                    </a:p>
                  </a:txBody>
                  <a:tcPr marL="142468" marR="142468" marT="71234" marB="71234" anchor="ctr"/>
                </a:tc>
                <a:tc>
                  <a:txBody>
                    <a:bodyPr/>
                    <a:lstStyle/>
                    <a:p>
                      <a:r>
                        <a:rPr lang="en-CA" sz="2000" b="1" dirty="0"/>
                        <a:t>Wind Vanes</a:t>
                      </a:r>
                      <a:endParaRPr lang="en-CA" sz="2000" dirty="0"/>
                    </a:p>
                  </a:txBody>
                  <a:tcPr marL="142468" marR="142468" marT="71234" marB="71234" anchor="ctr"/>
                </a:tc>
                <a:extLst>
                  <a:ext uri="{0D108BD9-81ED-4DB2-BD59-A6C34878D82A}">
                    <a16:rowId xmlns:a16="http://schemas.microsoft.com/office/drawing/2014/main" val="1386764729"/>
                  </a:ext>
                </a:extLst>
              </a:tr>
              <a:tr h="1815120">
                <a:tc>
                  <a:txBody>
                    <a:bodyPr/>
                    <a:lstStyle/>
                    <a:p>
                      <a:r>
                        <a:rPr lang="en-CA" sz="2000" b="1" dirty="0"/>
                        <a:t>Traditional Indigenous Knowledge</a:t>
                      </a:r>
                    </a:p>
                    <a:p>
                      <a:endParaRPr lang="en-CA" sz="2000" b="1" dirty="0"/>
                    </a:p>
                    <a:p>
                      <a:endParaRPr lang="en-CA" sz="2000" dirty="0"/>
                    </a:p>
                  </a:txBody>
                  <a:tcPr marL="142468" marR="142468" marT="71234" marB="71234" anchor="ctr"/>
                </a:tc>
                <a:tc>
                  <a:txBody>
                    <a:bodyPr/>
                    <a:lstStyle/>
                    <a:p>
                      <a:r>
                        <a:rPr lang="en-CA" sz="2000" b="1" dirty="0"/>
                        <a:t>Flooding</a:t>
                      </a:r>
                      <a:endParaRPr lang="en-CA" sz="2000" dirty="0"/>
                    </a:p>
                  </a:txBody>
                  <a:tcPr marL="142468" marR="142468" marT="71234" marB="71234" anchor="ctr"/>
                </a:tc>
                <a:tc>
                  <a:txBody>
                    <a:bodyPr/>
                    <a:lstStyle/>
                    <a:p>
                      <a:r>
                        <a:rPr lang="en-CA" sz="2000" b="1" dirty="0"/>
                        <a:t>Hygrometer</a:t>
                      </a:r>
                      <a:endParaRPr lang="en-CA" sz="2000" dirty="0"/>
                    </a:p>
                  </a:txBody>
                  <a:tcPr marL="142468" marR="142468" marT="71234" marB="71234" anchor="ctr"/>
                </a:tc>
                <a:tc>
                  <a:txBody>
                    <a:bodyPr/>
                    <a:lstStyle/>
                    <a:p>
                      <a:r>
                        <a:rPr lang="en-CA" sz="2000" b="1" dirty="0"/>
                        <a:t>Anemometers</a:t>
                      </a:r>
                      <a:endParaRPr lang="en-CA" sz="2000" dirty="0"/>
                    </a:p>
                  </a:txBody>
                  <a:tcPr marL="142468" marR="142468" marT="71234" marB="71234" anchor="ctr"/>
                </a:tc>
                <a:extLst>
                  <a:ext uri="{0D108BD9-81ED-4DB2-BD59-A6C34878D82A}">
                    <a16:rowId xmlns:a16="http://schemas.microsoft.com/office/drawing/2014/main" val="2054540707"/>
                  </a:ext>
                </a:extLst>
              </a:tr>
            </a:tbl>
          </a:graphicData>
        </a:graphic>
      </p:graphicFrame>
      <p:pic>
        <p:nvPicPr>
          <p:cNvPr id="3" name="Picture 4" descr="Airport Orange And White Windsocks">
            <a:extLst>
              <a:ext uri="{FF2B5EF4-FFF2-40B4-BE49-F238E27FC236}">
                <a16:creationId xmlns:a16="http://schemas.microsoft.com/office/drawing/2014/main" id="{38E1FD8E-4C88-B3B1-887B-BA57D6A76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9" y="678826"/>
            <a:ext cx="1333534" cy="82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Drought">
            <a:extLst>
              <a:ext uri="{FF2B5EF4-FFF2-40B4-BE49-F238E27FC236}">
                <a16:creationId xmlns:a16="http://schemas.microsoft.com/office/drawing/2014/main" id="{F16EE84F-6871-C370-98A0-327AACD47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767" y="317346"/>
            <a:ext cx="1333534" cy="1333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Low-Earth-Orbit Satellites Go Low With Bengaluru's Bellatrix - IEEE Spectrum">
            <a:extLst>
              <a:ext uri="{FF2B5EF4-FFF2-40B4-BE49-F238E27FC236}">
                <a16:creationId xmlns:a16="http://schemas.microsoft.com/office/drawing/2014/main" id="{88D3C3A3-CE79-E816-41A8-49FA5B5A2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184" y="500540"/>
            <a:ext cx="1661710" cy="934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7&quot; Rain Gauge for Outdoor,Freeze Proof Rain Gauge Water Gauge for Rain Measure Gauge, Detachable Adjustable Height Rain Gauge with Stake,Easy to">
            <a:extLst>
              <a:ext uri="{FF2B5EF4-FFF2-40B4-BE49-F238E27FC236}">
                <a16:creationId xmlns:a16="http://schemas.microsoft.com/office/drawing/2014/main" id="{908C8A01-6AEB-1A35-EF87-651B606B9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725" y="384168"/>
            <a:ext cx="1279877" cy="1279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Developing and Using Computer Models to Understand Epidemics | NSTA">
            <a:extLst>
              <a:ext uri="{FF2B5EF4-FFF2-40B4-BE49-F238E27FC236}">
                <a16:creationId xmlns:a16="http://schemas.microsoft.com/office/drawing/2014/main" id="{D132FE06-8E93-D30E-F809-67800B7B5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546" y="2048595"/>
            <a:ext cx="1467594" cy="82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Wildfire - Wikipedia">
            <a:extLst>
              <a:ext uri="{FF2B5EF4-FFF2-40B4-BE49-F238E27FC236}">
                <a16:creationId xmlns:a16="http://schemas.microsoft.com/office/drawing/2014/main" id="{AAA5383E-FD40-5396-D18A-E61694BCF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242" y="1897966"/>
            <a:ext cx="1690171" cy="1126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6" descr="How to Set a Barometer: 12 Steps (with ...">
            <a:extLst>
              <a:ext uri="{FF2B5EF4-FFF2-40B4-BE49-F238E27FC236}">
                <a16:creationId xmlns:a16="http://schemas.microsoft.com/office/drawing/2014/main" id="{4E8019FB-10E3-1A0D-0904-39CB9CD4D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2035" y="1893777"/>
            <a:ext cx="1504312" cy="1126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8" descr="What is a Windstorm?">
            <a:extLst>
              <a:ext uri="{FF2B5EF4-FFF2-40B4-BE49-F238E27FC236}">
                <a16:creationId xmlns:a16="http://schemas.microsoft.com/office/drawing/2014/main" id="{2DE73B2F-7E7F-0A5A-850E-0B8F7097C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295" y="1968115"/>
            <a:ext cx="1378006" cy="1014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 descr="Snow Gauge Outdoor 40in, Heavy Duty Metal Snowfall Measuring Stick Device -  2mm More Thicker Iron Art">
            <a:extLst>
              <a:ext uri="{FF2B5EF4-FFF2-40B4-BE49-F238E27FC236}">
                <a16:creationId xmlns:a16="http://schemas.microsoft.com/office/drawing/2014/main" id="{9E9F5ADC-AD2D-23BC-4E5B-75020228B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451" y="3262984"/>
            <a:ext cx="1333534" cy="1333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2" descr="Explore &amp; Visualize 200+ Years of Global Temperature | by Kapil Sreedharan  | Google Cloud - Community | Medium">
            <a:extLst>
              <a:ext uri="{FF2B5EF4-FFF2-40B4-BE49-F238E27FC236}">
                <a16:creationId xmlns:a16="http://schemas.microsoft.com/office/drawing/2014/main" id="{BDB59289-E8AB-A689-C2A7-3120EB39D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285" y="3435834"/>
            <a:ext cx="1673231" cy="986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4" descr="thermometer - Students | Britannica Kids | Homework Help">
            <a:extLst>
              <a:ext uri="{FF2B5EF4-FFF2-40B4-BE49-F238E27FC236}">
                <a16:creationId xmlns:a16="http://schemas.microsoft.com/office/drawing/2014/main" id="{486ADB00-738D-C327-3FFD-A16A007F0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852" y="3266161"/>
            <a:ext cx="604805" cy="143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6" descr="Weather Vane for Roof, All Steel Metal Construction Weathervane, Direction Wind Vane, for Garden, Home, Sheds, Fence Posts, Pergola">
            <a:extLst>
              <a:ext uri="{FF2B5EF4-FFF2-40B4-BE49-F238E27FC236}">
                <a16:creationId xmlns:a16="http://schemas.microsoft.com/office/drawing/2014/main" id="{B7A369D2-E8BD-144C-0A1F-CC4099637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8085" y="3286425"/>
            <a:ext cx="1237216" cy="121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0" descr="Medicine Wheel Family – Micmac Native Arts">
            <a:extLst>
              <a:ext uri="{FF2B5EF4-FFF2-40B4-BE49-F238E27FC236}">
                <a16:creationId xmlns:a16="http://schemas.microsoft.com/office/drawing/2014/main" id="{06A469C1-4D95-FE4B-3591-F9452C1E5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189" y="5381356"/>
            <a:ext cx="752015" cy="82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2" descr="Floods">
            <a:extLst>
              <a:ext uri="{FF2B5EF4-FFF2-40B4-BE49-F238E27FC236}">
                <a16:creationId xmlns:a16="http://schemas.microsoft.com/office/drawing/2014/main" id="{4D279E73-D512-AB01-AC68-C67B7B503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651" y="4949274"/>
            <a:ext cx="1830758" cy="117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4" descr="1,900+ Hygrometer Stock Illustrations, Royalty-Free Vector Graphics &amp; Clip  Art - iStock | Humidity, Barometer, Thermometer">
            <a:extLst>
              <a:ext uri="{FF2B5EF4-FFF2-40B4-BE49-F238E27FC236}">
                <a16:creationId xmlns:a16="http://schemas.microsoft.com/office/drawing/2014/main" id="{BE4A4F0A-8D65-D0A6-F284-0E7495155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913" y="4872322"/>
            <a:ext cx="1432434" cy="143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6" descr="Eisco Labs Small Anemometer">
            <a:extLst>
              <a:ext uri="{FF2B5EF4-FFF2-40B4-BE49-F238E27FC236}">
                <a16:creationId xmlns:a16="http://schemas.microsoft.com/office/drawing/2014/main" id="{E1BCC43A-646A-1258-B334-5123F3857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0045" y="4981110"/>
            <a:ext cx="1244385" cy="121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767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73593-1018-DAE9-70BA-A21C67F4B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9C2D61F-918C-A69E-05CB-982853882312}"/>
              </a:ext>
            </a:extLst>
          </p:cNvPr>
          <p:cNvSpPr txBox="1"/>
          <p:nvPr/>
        </p:nvSpPr>
        <p:spPr>
          <a:xfrm>
            <a:off x="840207" y="2228316"/>
            <a:ext cx="6286307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40"/>
              </a:lnSpc>
            </a:pPr>
            <a:r>
              <a:rPr lang="en-US" sz="6400" dirty="0">
                <a:solidFill>
                  <a:srgbClr val="0D6EA2"/>
                </a:solidFill>
                <a:latin typeface="Peace Sans"/>
              </a:rPr>
              <a:t>Semantic Gradient</a:t>
            </a:r>
          </a:p>
        </p:txBody>
      </p:sp>
    </p:spTree>
    <p:extLst>
      <p:ext uri="{BB962C8B-B14F-4D97-AF65-F5344CB8AC3E}">
        <p14:creationId xmlns:p14="http://schemas.microsoft.com/office/powerpoint/2010/main" val="9812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574EB7-C02A-3C42-E3B5-9187387DA077}"/>
              </a:ext>
            </a:extLst>
          </p:cNvPr>
          <p:cNvSpPr txBox="1"/>
          <p:nvPr/>
        </p:nvSpPr>
        <p:spPr>
          <a:xfrm>
            <a:off x="1131874" y="438432"/>
            <a:ext cx="1916871" cy="5047536"/>
          </a:xfrm>
          <a:prstGeom prst="rect">
            <a:avLst/>
          </a:prstGeom>
          <a:noFill/>
        </p:spPr>
        <p:txBody>
          <a:bodyPr wrap="square" lIns="60960" tIns="30480" rIns="60960" bIns="3048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Size</a:t>
            </a:r>
            <a:endParaRPr lang="en-US" sz="1800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86B1315-7A63-B7A6-696C-5F68EA21997A}"/>
              </a:ext>
            </a:extLst>
          </p:cNvPr>
          <p:cNvCxnSpPr>
            <a:cxnSpLocks/>
          </p:cNvCxnSpPr>
          <p:nvPr/>
        </p:nvCxnSpPr>
        <p:spPr>
          <a:xfrm>
            <a:off x="962874" y="597996"/>
            <a:ext cx="36576" cy="5603252"/>
          </a:xfrm>
          <a:prstGeom prst="straightConnector1">
            <a:avLst/>
          </a:prstGeom>
          <a:ln w="104775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1B71FA3-0CEA-6245-93F8-D3C37A320251}"/>
              </a:ext>
            </a:extLst>
          </p:cNvPr>
          <p:cNvSpPr txBox="1"/>
          <p:nvPr/>
        </p:nvSpPr>
        <p:spPr>
          <a:xfrm>
            <a:off x="8611700" y="5727709"/>
            <a:ext cx="3582248" cy="477054"/>
          </a:xfrm>
          <a:prstGeom prst="rect">
            <a:avLst/>
          </a:prstGeom>
          <a:noFill/>
        </p:spPr>
        <p:txBody>
          <a:bodyPr wrap="square" lIns="60960" tIns="30480" rIns="60960" bIns="3048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ea typeface="Calibri"/>
                <a:cs typeface="Calibri"/>
              </a:rPr>
              <a:t>Colorfulness</a:t>
            </a:r>
            <a:endParaRPr lang="en-US" sz="1800" err="1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6248151-C3F6-E167-DA7F-4E76B9AA7EF8}"/>
              </a:ext>
            </a:extLst>
          </p:cNvPr>
          <p:cNvCxnSpPr/>
          <p:nvPr/>
        </p:nvCxnSpPr>
        <p:spPr>
          <a:xfrm>
            <a:off x="1006657" y="6344981"/>
            <a:ext cx="10717429" cy="48768"/>
          </a:xfrm>
          <a:prstGeom prst="straightConnector1">
            <a:avLst/>
          </a:prstGeom>
          <a:ln w="15875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Easter Egg Images - Free Download on Freepik">
            <a:extLst>
              <a:ext uri="{FF2B5EF4-FFF2-40B4-BE49-F238E27FC236}">
                <a16:creationId xmlns:a16="http://schemas.microsoft.com/office/drawing/2014/main" id="{10724320-7815-5FA5-BB7A-F86E0C2DFF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3808" y="2350008"/>
            <a:ext cx="1828800" cy="1828800"/>
          </a:xfrm>
          <a:prstGeom prst="rect">
            <a:avLst/>
          </a:prstGeom>
        </p:spPr>
      </p:pic>
      <p:pic>
        <p:nvPicPr>
          <p:cNvPr id="5" name="Picture 4" descr="How to Make an Easter Egg - Great British Chefs">
            <a:extLst>
              <a:ext uri="{FF2B5EF4-FFF2-40B4-BE49-F238E27FC236}">
                <a16:creationId xmlns:a16="http://schemas.microsoft.com/office/drawing/2014/main" id="{0E5A3994-5A09-1BF0-33F1-B4022C6B3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0309" y="0"/>
            <a:ext cx="3870960" cy="2578608"/>
          </a:xfrm>
          <a:prstGeom prst="rect">
            <a:avLst/>
          </a:prstGeom>
        </p:spPr>
      </p:pic>
      <p:pic>
        <p:nvPicPr>
          <p:cNvPr id="7" name="Picture 6" descr="How To Dye Easter Eggs with Food Coloring (40+ Colors!)">
            <a:extLst>
              <a:ext uri="{FF2B5EF4-FFF2-40B4-BE49-F238E27FC236}">
                <a16:creationId xmlns:a16="http://schemas.microsoft.com/office/drawing/2014/main" id="{3B5149EA-C812-39B3-EEB9-637EB8DC07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6336" y="4308131"/>
            <a:ext cx="1255776" cy="189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147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5ABFF-16D7-D876-D10E-A9AC1901A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466B7DE-2920-256C-06CB-593DA71200AF}"/>
              </a:ext>
            </a:extLst>
          </p:cNvPr>
          <p:cNvSpPr txBox="1"/>
          <p:nvPr/>
        </p:nvSpPr>
        <p:spPr>
          <a:xfrm>
            <a:off x="1654389" y="830318"/>
            <a:ext cx="2264469" cy="5878532"/>
          </a:xfrm>
          <a:prstGeom prst="rect">
            <a:avLst/>
          </a:prstGeom>
          <a:noFill/>
        </p:spPr>
        <p:txBody>
          <a:bodyPr wrap="square" lIns="60960" tIns="30480" rIns="60960" bIns="3048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How much effort it takes to do</a:t>
            </a:r>
          </a:p>
          <a:p>
            <a:r>
              <a:rPr lang="en-CA" dirty="0"/>
              <a:t>PHYSICALLY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C0D097F-8984-B949-7DA8-8074AEB2AA4F}"/>
              </a:ext>
            </a:extLst>
          </p:cNvPr>
          <p:cNvCxnSpPr>
            <a:cxnSpLocks/>
          </p:cNvCxnSpPr>
          <p:nvPr/>
        </p:nvCxnSpPr>
        <p:spPr>
          <a:xfrm>
            <a:off x="962874" y="597996"/>
            <a:ext cx="36576" cy="5603252"/>
          </a:xfrm>
          <a:prstGeom prst="straightConnector1">
            <a:avLst/>
          </a:prstGeom>
          <a:ln w="104775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F949216-CE8A-7C83-1FA5-5EBC7AB1CF3F}"/>
              </a:ext>
            </a:extLst>
          </p:cNvPr>
          <p:cNvSpPr txBox="1"/>
          <p:nvPr/>
        </p:nvSpPr>
        <p:spPr>
          <a:xfrm>
            <a:off x="8388676" y="4893198"/>
            <a:ext cx="3582248" cy="1308050"/>
          </a:xfrm>
          <a:prstGeom prst="rect">
            <a:avLst/>
          </a:prstGeom>
          <a:noFill/>
        </p:spPr>
        <p:txBody>
          <a:bodyPr wrap="square" lIns="60960" tIns="30480" rIns="60960" bIns="3048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How much effort it takes to do</a:t>
            </a:r>
          </a:p>
          <a:p>
            <a:r>
              <a:rPr lang="en-CA" dirty="0"/>
              <a:t>EMOTIONALLY</a:t>
            </a:r>
            <a:endParaRPr lang="en-US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4EB72AA-3C48-69F8-E81A-6AEE96C52058}"/>
              </a:ext>
            </a:extLst>
          </p:cNvPr>
          <p:cNvCxnSpPr/>
          <p:nvPr/>
        </p:nvCxnSpPr>
        <p:spPr>
          <a:xfrm>
            <a:off x="1006657" y="6344981"/>
            <a:ext cx="10717429" cy="48768"/>
          </a:xfrm>
          <a:prstGeom prst="straightConnector1">
            <a:avLst/>
          </a:prstGeom>
          <a:ln w="15875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CF36EB0-545E-3B6F-1C77-D4EF7FE8E3F8}"/>
              </a:ext>
            </a:extLst>
          </p:cNvPr>
          <p:cNvSpPr txBox="1"/>
          <p:nvPr/>
        </p:nvSpPr>
        <p:spPr>
          <a:xfrm>
            <a:off x="7365381" y="289679"/>
            <a:ext cx="609971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Give your all</a:t>
            </a:r>
          </a:p>
          <a:p>
            <a:r>
              <a:rPr lang="en-US" sz="1800" dirty="0"/>
              <a:t>Grind</a:t>
            </a:r>
          </a:p>
          <a:p>
            <a:r>
              <a:rPr lang="en-US" sz="1800" dirty="0"/>
              <a:t>Hurt</a:t>
            </a:r>
          </a:p>
          <a:p>
            <a:r>
              <a:rPr lang="en-US" sz="1800" dirty="0"/>
              <a:t>Hustle</a:t>
            </a:r>
          </a:p>
          <a:p>
            <a:r>
              <a:rPr lang="en-US" sz="1800" dirty="0"/>
              <a:t>Let go</a:t>
            </a:r>
          </a:p>
          <a:p>
            <a:r>
              <a:rPr lang="en-US" sz="1800" dirty="0"/>
              <a:t>Love</a:t>
            </a:r>
          </a:p>
          <a:p>
            <a:r>
              <a:rPr lang="en-US" sz="1800" dirty="0"/>
              <a:t>Obsession</a:t>
            </a:r>
          </a:p>
          <a:p>
            <a:r>
              <a:rPr lang="en-US" sz="1800" dirty="0"/>
              <a:t>Rolling</a:t>
            </a:r>
          </a:p>
          <a:p>
            <a:r>
              <a:rPr lang="en-US" sz="1800" dirty="0"/>
              <a:t>Savor</a:t>
            </a:r>
          </a:p>
          <a:p>
            <a:r>
              <a:rPr lang="en-US" sz="1800" dirty="0"/>
              <a:t>Sweat</a:t>
            </a:r>
          </a:p>
          <a:p>
            <a:r>
              <a:rPr lang="en-US" sz="1800" dirty="0"/>
              <a:t>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14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D5ABCD-67D7-AEA7-48FB-DE9EB3742455}"/>
              </a:ext>
            </a:extLst>
          </p:cNvPr>
          <p:cNvSpPr txBox="1"/>
          <p:nvPr/>
        </p:nvSpPr>
        <p:spPr>
          <a:xfrm>
            <a:off x="3882041" y="243512"/>
            <a:ext cx="3142873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Give your all</a:t>
            </a:r>
          </a:p>
          <a:p>
            <a:r>
              <a:rPr lang="en-US" sz="3600" dirty="0"/>
              <a:t>Grind</a:t>
            </a:r>
          </a:p>
          <a:p>
            <a:r>
              <a:rPr lang="en-US" sz="3600" dirty="0"/>
              <a:t>Hurt</a:t>
            </a:r>
          </a:p>
          <a:p>
            <a:r>
              <a:rPr lang="en-US" sz="3600" dirty="0"/>
              <a:t>Hustle</a:t>
            </a:r>
          </a:p>
          <a:p>
            <a:r>
              <a:rPr lang="en-US" sz="3600" dirty="0"/>
              <a:t>Let go</a:t>
            </a:r>
          </a:p>
          <a:p>
            <a:r>
              <a:rPr lang="en-US" sz="3600" dirty="0"/>
              <a:t>Love</a:t>
            </a:r>
          </a:p>
          <a:p>
            <a:r>
              <a:rPr lang="en-US" sz="3600" dirty="0"/>
              <a:t>Obsession</a:t>
            </a:r>
          </a:p>
          <a:p>
            <a:r>
              <a:rPr lang="en-US" sz="3600" dirty="0"/>
              <a:t>Rolling</a:t>
            </a:r>
          </a:p>
          <a:p>
            <a:r>
              <a:rPr lang="en-US" sz="3600" dirty="0"/>
              <a:t>Savor</a:t>
            </a:r>
          </a:p>
          <a:p>
            <a:r>
              <a:rPr lang="en-US" sz="3600" dirty="0"/>
              <a:t>Sweat</a:t>
            </a:r>
          </a:p>
          <a:p>
            <a:r>
              <a:rPr lang="en-US" sz="3600" dirty="0"/>
              <a:t>Challenge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46989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A466C9-DB3A-CEB0-FF0B-9A140F198988}"/>
              </a:ext>
            </a:extLst>
          </p:cNvPr>
          <p:cNvSpPr txBox="1"/>
          <p:nvPr/>
        </p:nvSpPr>
        <p:spPr>
          <a:xfrm>
            <a:off x="1967337" y="853440"/>
            <a:ext cx="8257325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/>
              <a:t>     Word Study</a:t>
            </a:r>
          </a:p>
          <a:p>
            <a:endParaRPr lang="en-US" sz="8800" dirty="0"/>
          </a:p>
          <a:p>
            <a:r>
              <a:rPr lang="en-US" sz="8800" dirty="0"/>
              <a:t>Words Their Way</a:t>
            </a:r>
          </a:p>
        </p:txBody>
      </p:sp>
    </p:spTree>
    <p:extLst>
      <p:ext uri="{BB962C8B-B14F-4D97-AF65-F5344CB8AC3E}">
        <p14:creationId xmlns:p14="http://schemas.microsoft.com/office/powerpoint/2010/main" val="113453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able of words with black text&#10;&#10;AI-generated content may be incorrect.">
            <a:extLst>
              <a:ext uri="{FF2B5EF4-FFF2-40B4-BE49-F238E27FC236}">
                <a16:creationId xmlns:a16="http://schemas.microsoft.com/office/drawing/2014/main" id="{B910ADC6-DCCF-3771-61D3-C74528E39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2886" y="0"/>
            <a:ext cx="54062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792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table of words with black text&#10;&#10;AI-generated content may be incorrect.">
            <a:extLst>
              <a:ext uri="{FF2B5EF4-FFF2-40B4-BE49-F238E27FC236}">
                <a16:creationId xmlns:a16="http://schemas.microsoft.com/office/drawing/2014/main" id="{48F49BF0-CF28-98C6-DCA8-6CABB1D1C5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6" r="-1" b="-1"/>
          <a:stretch>
            <a:fillRect/>
          </a:stretch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CF5FC1-09EB-6E78-139A-4B7EE0CE2FFD}"/>
              </a:ext>
            </a:extLst>
          </p:cNvPr>
          <p:cNvSpPr txBox="1"/>
          <p:nvPr/>
        </p:nvSpPr>
        <p:spPr>
          <a:xfrm>
            <a:off x="6115317" y="2743200"/>
            <a:ext cx="5247340" cy="3496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8800" dirty="0"/>
              <a:t>Guess who?!</a:t>
            </a:r>
          </a:p>
        </p:txBody>
      </p:sp>
    </p:spTree>
    <p:extLst>
      <p:ext uri="{BB962C8B-B14F-4D97-AF65-F5344CB8AC3E}">
        <p14:creationId xmlns:p14="http://schemas.microsoft.com/office/powerpoint/2010/main" val="3089015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circle with black letters and a blue circle with black letters&#10;&#10;AI-generated content may be incorrect.">
            <a:extLst>
              <a:ext uri="{FF2B5EF4-FFF2-40B4-BE49-F238E27FC236}">
                <a16:creationId xmlns:a16="http://schemas.microsoft.com/office/drawing/2014/main" id="{270C6ED5-5D60-5D5E-6557-60C25BCA5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6449" y="1286933"/>
            <a:ext cx="6039099" cy="5571067"/>
          </a:xfrm>
          <a:prstGeom prst="rect">
            <a:avLst/>
          </a:prstGeom>
        </p:spPr>
      </p:pic>
      <p:pic>
        <p:nvPicPr>
          <p:cNvPr id="4" name="Picture 3" descr="A close up of a sign&#10;&#10;AI-generated content may be incorrect.">
            <a:extLst>
              <a:ext uri="{FF2B5EF4-FFF2-40B4-BE49-F238E27FC236}">
                <a16:creationId xmlns:a16="http://schemas.microsoft.com/office/drawing/2014/main" id="{3DE293C4-1DEE-F0E3-A251-49EADE6A8D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0712" y="139646"/>
            <a:ext cx="8070571" cy="1147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989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6AFCB7-56DD-4B7D-83D6-761671882668}"/>
              </a:ext>
            </a:extLst>
          </p:cNvPr>
          <p:cNvSpPr txBox="1"/>
          <p:nvPr/>
        </p:nvSpPr>
        <p:spPr>
          <a:xfrm>
            <a:off x="3608832" y="2560320"/>
            <a:ext cx="51986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/>
              <a:t>Annotating </a:t>
            </a:r>
          </a:p>
        </p:txBody>
      </p:sp>
    </p:spTree>
    <p:extLst>
      <p:ext uri="{BB962C8B-B14F-4D97-AF65-F5344CB8AC3E}">
        <p14:creationId xmlns:p14="http://schemas.microsoft.com/office/powerpoint/2010/main" val="3721129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A05B1-FAF0-95AE-E201-7C2303F00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D7146-B427-D063-9A4D-F195A207C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1026" name="Picture 2" descr="Why Teachers Are So Excited About the Power Of Sketchnoting - MindShift">
            <a:extLst>
              <a:ext uri="{FF2B5EF4-FFF2-40B4-BE49-F238E27FC236}">
                <a16:creationId xmlns:a16="http://schemas.microsoft.com/office/drawing/2014/main" id="{414948FD-FFC2-05EB-5B2F-B9FC78D0BBA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229" y="0"/>
            <a:ext cx="9608014" cy="677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373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96C8BAF-68F3-4B78-B238-35DF5D865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F4CD6D0-5A87-4BA2-A13A-0E40511C3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4774" y="699565"/>
            <a:ext cx="3553132" cy="5156200"/>
            <a:chOff x="7807230" y="2012810"/>
            <a:chExt cx="3251252" cy="3459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877EAC0-2063-444D-8EE9-72FED2E03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C155BF8-661A-4F4A-B4EC-923105C69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 descr="A cartoon of a child reading a book&#10;&#10;AI-generated content may be incorrect.">
            <a:extLst>
              <a:ext uri="{FF2B5EF4-FFF2-40B4-BE49-F238E27FC236}">
                <a16:creationId xmlns:a16="http://schemas.microsoft.com/office/drawing/2014/main" id="{DA50B470-1A10-7BB6-AAB4-E3C2EF07B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568" y="1533347"/>
            <a:ext cx="3209544" cy="3488635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9537076-EF48-4F72-9164-FD8260D55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19434" y="699565"/>
            <a:ext cx="3553132" cy="5156200"/>
            <a:chOff x="7807230" y="2012810"/>
            <a:chExt cx="3251252" cy="345986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89673CB-C48B-4D05-B6E4-B88CD5BAA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6C31A20-B341-476E-8C04-A26C87E1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A cartoon of a child drawing&#10;&#10;AI-generated content may be incorrect.">
            <a:extLst>
              <a:ext uri="{FF2B5EF4-FFF2-40B4-BE49-F238E27FC236}">
                <a16:creationId xmlns:a16="http://schemas.microsoft.com/office/drawing/2014/main" id="{B459AB67-A36A-00F7-BF5F-55A0D3B062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7333" y="1672893"/>
            <a:ext cx="3209544" cy="3209544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6EFC3492-86BD-4D75-B5B4-C2DBFE0BD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04093" y="699565"/>
            <a:ext cx="3553132" cy="5156200"/>
            <a:chOff x="7807230" y="2012810"/>
            <a:chExt cx="3251252" cy="3459865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72E5074-2516-4705-BFF1-F508394A0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2259E4C-F24C-4180-AEC3-76255D535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 descr="A black and white icon of a map&#10;&#10;AI-generated content may be incorrect.">
            <a:extLst>
              <a:ext uri="{FF2B5EF4-FFF2-40B4-BE49-F238E27FC236}">
                <a16:creationId xmlns:a16="http://schemas.microsoft.com/office/drawing/2014/main" id="{A2B77EBC-9454-DB4D-81BC-D0ACD78323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5887" y="1709365"/>
            <a:ext cx="3209544" cy="313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93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with a few people&#10;&#10;AI-generated content may be incorrect.">
            <a:extLst>
              <a:ext uri="{FF2B5EF4-FFF2-40B4-BE49-F238E27FC236}">
                <a16:creationId xmlns:a16="http://schemas.microsoft.com/office/drawing/2014/main" id="{6561BB0C-8F13-DCB2-D46C-AC5648C36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81"/>
            <a:ext cx="12192000" cy="680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472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074247-708A-35F3-DA1B-47433F744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839B6-CBFB-BA80-D2EC-7AB5DF21F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809" y="95303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Joshua@readesign.pro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849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3945</TotalTime>
  <Words>295</Words>
  <Application>Microsoft Macintosh PowerPoint</Application>
  <PresentationFormat>Widescreen</PresentationFormat>
  <Paragraphs>120</Paragraphs>
  <Slides>20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Peace Sans</vt:lpstr>
      <vt:lpstr>Office Theme</vt:lpstr>
      <vt:lpstr>Non-Curricular Tasks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Joshua Lafleur</dc:creator>
  <cp:lastModifiedBy>Joshua Lafleur</cp:lastModifiedBy>
  <cp:revision>8</cp:revision>
  <cp:lastPrinted>2026-02-09T22:27:03Z</cp:lastPrinted>
  <dcterms:created xsi:type="dcterms:W3CDTF">2026-02-09T20:52:13Z</dcterms:created>
  <dcterms:modified xsi:type="dcterms:W3CDTF">2026-02-20T18:47:40Z</dcterms:modified>
</cp:coreProperties>
</file>